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3"/>
  </p:notesMasterIdLst>
  <p:sldIdLst>
    <p:sldId id="256" r:id="rId3"/>
    <p:sldId id="261" r:id="rId4"/>
    <p:sldId id="275" r:id="rId5"/>
    <p:sldId id="310" r:id="rId6"/>
    <p:sldId id="276" r:id="rId7"/>
    <p:sldId id="311" r:id="rId8"/>
    <p:sldId id="277" r:id="rId9"/>
    <p:sldId id="278" r:id="rId10"/>
    <p:sldId id="279" r:id="rId11"/>
    <p:sldId id="305" r:id="rId12"/>
    <p:sldId id="289" r:id="rId13"/>
    <p:sldId id="306" r:id="rId14"/>
    <p:sldId id="280" r:id="rId15"/>
    <p:sldId id="281" r:id="rId16"/>
    <p:sldId id="290" r:id="rId17"/>
    <p:sldId id="292" r:id="rId18"/>
    <p:sldId id="309" r:id="rId19"/>
    <p:sldId id="282" r:id="rId20"/>
    <p:sldId id="297" r:id="rId21"/>
    <p:sldId id="295" r:id="rId22"/>
    <p:sldId id="296" r:id="rId23"/>
    <p:sldId id="283" r:id="rId24"/>
    <p:sldId id="284" r:id="rId25"/>
    <p:sldId id="298" r:id="rId26"/>
    <p:sldId id="299" r:id="rId27"/>
    <p:sldId id="300" r:id="rId28"/>
    <p:sldId id="285" r:id="rId29"/>
    <p:sldId id="287" r:id="rId30"/>
    <p:sldId id="301" r:id="rId31"/>
    <p:sldId id="304" r:id="rId32"/>
    <p:sldId id="288" r:id="rId33"/>
    <p:sldId id="302" r:id="rId34"/>
    <p:sldId id="303" r:id="rId35"/>
    <p:sldId id="291" r:id="rId36"/>
    <p:sldId id="307" r:id="rId37"/>
    <p:sldId id="308" r:id="rId38"/>
    <p:sldId id="293" r:id="rId39"/>
    <p:sldId id="294" r:id="rId40"/>
    <p:sldId id="312" r:id="rId41"/>
    <p:sldId id="2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95E956-3153-435B-9BD7-CEFDA7FA0284}">
          <p14:sldIdLst>
            <p14:sldId id="256"/>
            <p14:sldId id="261"/>
            <p14:sldId id="275"/>
            <p14:sldId id="310"/>
            <p14:sldId id="276"/>
            <p14:sldId id="311"/>
            <p14:sldId id="277"/>
            <p14:sldId id="278"/>
            <p14:sldId id="279"/>
            <p14:sldId id="305"/>
            <p14:sldId id="289"/>
            <p14:sldId id="306"/>
            <p14:sldId id="280"/>
            <p14:sldId id="281"/>
            <p14:sldId id="290"/>
            <p14:sldId id="292"/>
            <p14:sldId id="309"/>
            <p14:sldId id="282"/>
            <p14:sldId id="297"/>
            <p14:sldId id="295"/>
            <p14:sldId id="296"/>
            <p14:sldId id="283"/>
            <p14:sldId id="284"/>
            <p14:sldId id="298"/>
            <p14:sldId id="299"/>
            <p14:sldId id="300"/>
            <p14:sldId id="285"/>
            <p14:sldId id="287"/>
            <p14:sldId id="301"/>
            <p14:sldId id="304"/>
            <p14:sldId id="288"/>
            <p14:sldId id="302"/>
            <p14:sldId id="303"/>
            <p14:sldId id="291"/>
            <p14:sldId id="307"/>
            <p14:sldId id="308"/>
            <p14:sldId id="293"/>
            <p14:sldId id="294"/>
            <p14:sldId id="312"/>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98C4"/>
    <a:srgbClr val="C0F1F6"/>
    <a:srgbClr val="24CDE0"/>
    <a:srgbClr val="7CE1EC"/>
    <a:srgbClr val="DD9B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754" autoAdjust="0"/>
  </p:normalViewPr>
  <p:slideViewPr>
    <p:cSldViewPr snapToGrid="0">
      <p:cViewPr varScale="1">
        <p:scale>
          <a:sx n="90" d="100"/>
          <a:sy n="90" d="100"/>
        </p:scale>
        <p:origin x="12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C6295-F408-4579-BC3D-392B0861623A}" type="datetimeFigureOut">
              <a:rPr lang="en-IN" smtClean="0"/>
              <a:t>25-01-2022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2513E-D287-4997-8756-85F37631360B}" type="slidenum">
              <a:rPr lang="en-IN" smtClean="0"/>
              <a:t>‹#›</a:t>
            </a:fld>
            <a:endParaRPr lang="en-IN"/>
          </a:p>
        </p:txBody>
      </p:sp>
    </p:spTree>
    <p:extLst>
      <p:ext uri="{BB962C8B-B14F-4D97-AF65-F5344CB8AC3E}">
        <p14:creationId xmlns:p14="http://schemas.microsoft.com/office/powerpoint/2010/main" val="1604605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WYSIWY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uccess.vlocity.com/s/process-librar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72513E-D287-4997-8756-85F37631360B}" type="slidenum">
              <a:rPr lang="en-IN" smtClean="0"/>
              <a:t>3</a:t>
            </a:fld>
            <a:endParaRPr lang="en-IN"/>
          </a:p>
        </p:txBody>
      </p:sp>
    </p:spTree>
    <p:extLst>
      <p:ext uri="{BB962C8B-B14F-4D97-AF65-F5344CB8AC3E}">
        <p14:creationId xmlns:p14="http://schemas.microsoft.com/office/powerpoint/2010/main" val="3561805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12</a:t>
            </a:fld>
            <a:endParaRPr lang="en-IN"/>
          </a:p>
        </p:txBody>
      </p:sp>
    </p:spTree>
    <p:extLst>
      <p:ext uri="{BB962C8B-B14F-4D97-AF65-F5344CB8AC3E}">
        <p14:creationId xmlns:p14="http://schemas.microsoft.com/office/powerpoint/2010/main" val="3682172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13</a:t>
            </a:fld>
            <a:endParaRPr lang="en-IN"/>
          </a:p>
        </p:txBody>
      </p:sp>
    </p:spTree>
    <p:extLst>
      <p:ext uri="{BB962C8B-B14F-4D97-AF65-F5344CB8AC3E}">
        <p14:creationId xmlns:p14="http://schemas.microsoft.com/office/powerpoint/2010/main" val="48235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Vlocity / Flex Cards (The UI)</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Cards extends core Salesforce with a highly configurable set of UI components, as opposed to having to write code to get complex UI interactions.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These powerful, general purpose set of UI components solve complex UI challenges specific to the industries that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Omnistudio</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serves.</a:t>
            </a:r>
          </a:p>
          <a:p>
            <a:pPr algn="just" fontAlgn="base">
              <a:lnSpc>
                <a:spcPct val="107000"/>
              </a:lnSpc>
              <a:spcAft>
                <a:spcPts val="800"/>
              </a:spcAft>
            </a:pP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OmniScript (Guided Interaction)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OmniScript</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is designed to guide a human through a set of business processes. It optimizes the user experience of a person walking through a business process.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Data Tools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Omnistudio</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has a lot of extensions to the Salesforce data model, extending it with industry objects. Two key components which aid in integrating Salesforce into third party systems are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DataRaptor</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and Integration Procedures.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DataRaptor</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is a tool for pushing and pulling complex, hierarchical data into Salesforce. It is the building block that can be combined into a set of server-side configurable processes using what is called an </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integration procedure</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Services and </a:t>
            </a: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Click Stream Analytics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The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core architecture is a foundation for all of the different industry applications that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builds. Each industry has a set of services that are industry-specific.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has a strong digital layer, which adds a whole set of monitoring and instrumentation around UI events. As users transition through business processes, we capture all that data and feed analytic tools such as Salesforce Wave at the business process level. </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14</a:t>
            </a:fld>
            <a:endParaRPr lang="en-IN"/>
          </a:p>
        </p:txBody>
      </p:sp>
    </p:spTree>
    <p:extLst>
      <p:ext uri="{BB962C8B-B14F-4D97-AF65-F5344CB8AC3E}">
        <p14:creationId xmlns:p14="http://schemas.microsoft.com/office/powerpoint/2010/main" val="305471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1" dirty="0">
                <a:solidFill>
                  <a:srgbClr val="313537"/>
                </a:solidFill>
                <a:effectLst/>
                <a:latin typeface="Proxima Nova Light"/>
                <a:ea typeface="Times New Roman" panose="02020603050405020304" pitchFamily="18" charset="0"/>
              </a:rPr>
              <a:t>The </a:t>
            </a:r>
            <a:r>
              <a:rPr lang="en-IN" sz="1200" b="1" dirty="0" err="1">
                <a:solidFill>
                  <a:srgbClr val="313537"/>
                </a:solidFill>
                <a:effectLst/>
                <a:latin typeface="Proxima Nova Light"/>
                <a:ea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rPr>
              <a:t> Architecture is service-oriented. </a:t>
            </a:r>
            <a:endParaRPr lang="en-IN" sz="1200" dirty="0">
              <a:effectLst/>
              <a:latin typeface="Times New Roman" panose="02020603050405020304" pitchFamily="18" charset="0"/>
              <a:ea typeface="Times New Roman" panose="02020603050405020304" pitchFamily="18"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Product information is configured through </a:t>
            </a:r>
            <a:r>
              <a:rPr lang="en-IN" sz="12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metadata</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The definition of products is defined through configurations. The digital layer associate’s </a:t>
            </a:r>
            <a:r>
              <a:rPr lang="en-IN" sz="12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business</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r>
              <a:rPr lang="en-IN" sz="12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processes</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with the product, for example, what the end user is doing, whether it's quoting on a product or enrolling, etc.</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r>
              <a:rPr lang="en-IN" sz="1200" b="1" dirty="0">
                <a:effectLst/>
                <a:latin typeface="Calibri" panose="020F0502020204030204" pitchFamily="34" charset="0"/>
                <a:ea typeface="Times New Roman" panose="02020603050405020304" pitchFamily="18" charset="0"/>
                <a:cs typeface="Times New Roman" panose="02020603050405020304" pitchFamily="18" charset="0"/>
              </a:rPr>
              <a:t>Services </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are what do the work (such as calculations, data retrieval and data movement) to connect the core product information with the business process that an end-user sees. They are the "glue" that hooks the business processes together with core product information. </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15</a:t>
            </a:fld>
            <a:endParaRPr lang="en-IN"/>
          </a:p>
        </p:txBody>
      </p:sp>
    </p:spTree>
    <p:extLst>
      <p:ext uri="{BB962C8B-B14F-4D97-AF65-F5344CB8AC3E}">
        <p14:creationId xmlns:p14="http://schemas.microsoft.com/office/powerpoint/2010/main" val="4175008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Services are generally organized by different points along a customer lifecycle. Each industry has a set of purpose-built services. We take these and bind that business process to the product or customer information, which allows us to combine it all into more complex features.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This image shows a set of Policy Administration Services relevant for insurance.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16</a:t>
            </a:fld>
            <a:endParaRPr lang="en-IN"/>
          </a:p>
        </p:txBody>
      </p:sp>
    </p:spTree>
    <p:extLst>
      <p:ext uri="{BB962C8B-B14F-4D97-AF65-F5344CB8AC3E}">
        <p14:creationId xmlns:p14="http://schemas.microsoft.com/office/powerpoint/2010/main" val="107324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just" defTabSz="914400" rtl="0" eaLnBrk="1" fontAlgn="base" latinLnBrk="0" hangingPunct="1">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JSON Nodes and </a:t>
            </a:r>
            <a:r>
              <a:rPr lang="en-IN" sz="1200" b="1" kern="1200" dirty="0" err="1">
                <a:solidFill>
                  <a:srgbClr val="313537"/>
                </a:solidFill>
                <a:effectLst/>
                <a:latin typeface="Proxima Nova Light"/>
                <a:ea typeface="Times New Roman" panose="02020603050405020304" pitchFamily="18" charset="0"/>
                <a:cs typeface="Times New Roman" panose="02020603050405020304" pitchFamily="18" charset="0"/>
              </a:rPr>
              <a:t>Subnodes</a:t>
            </a: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 - A collection of name/value pairs, usually in a hierarchy</a:t>
            </a:r>
            <a:endParaRPr lang="en-IN" sz="1200" b="1" kern="1200" dirty="0">
              <a:solidFill>
                <a:srgbClr val="313537"/>
              </a:solidFill>
              <a:effectLst/>
              <a:latin typeface="Proxima Nova Light"/>
              <a:ea typeface="Calibri" panose="020F0502020204030204" pitchFamily="34" charset="0"/>
              <a:cs typeface="Times New Roman" panose="02020603050405020304" pitchFamily="18" charset="0"/>
            </a:endParaRPr>
          </a:p>
          <a:p>
            <a:pPr marL="0" algn="just" defTabSz="914400" rtl="0" eaLnBrk="1" fontAlgn="base" latinLnBrk="0" hangingPunct="1">
              <a:lnSpc>
                <a:spcPct val="107000"/>
              </a:lnSpc>
              <a:spcAft>
                <a:spcPts val="800"/>
              </a:spcAft>
            </a:pPr>
            <a:endPar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endParaRPr>
          </a:p>
          <a:p>
            <a:pPr marL="0" algn="just" defTabSz="914400" rtl="0" eaLnBrk="1" fontAlgn="base" latinLnBrk="0" hangingPunct="1">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In the image above, the "Date" and "Condition" fields are </a:t>
            </a:r>
            <a:r>
              <a:rPr lang="en-IN" sz="1200" kern="1200" dirty="0" err="1">
                <a:solidFill>
                  <a:srgbClr val="313537"/>
                </a:solidFill>
                <a:effectLst/>
                <a:latin typeface="Proxima Nova Light"/>
                <a:ea typeface="Times New Roman" panose="02020603050405020304" pitchFamily="18" charset="0"/>
                <a:cs typeface="Times New Roman" panose="02020603050405020304" pitchFamily="18" charset="0"/>
              </a:rPr>
              <a:t>subnodes</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nested under the "Forecast" node. In Vlocity, JSON data is often built using this node/</a:t>
            </a:r>
            <a:r>
              <a:rPr lang="en-IN" sz="1200" kern="1200" dirty="0" err="1">
                <a:solidFill>
                  <a:srgbClr val="313537"/>
                </a:solidFill>
                <a:effectLst/>
                <a:latin typeface="Proxima Nova Light"/>
                <a:ea typeface="Times New Roman" panose="02020603050405020304" pitchFamily="18" charset="0"/>
                <a:cs typeface="Times New Roman" panose="02020603050405020304" pitchFamily="18" charset="0"/>
              </a:rPr>
              <a:t>subnode</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hierarchy.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marL="0" algn="just" defTabSz="914400" rtl="0" eaLnBrk="1" fontAlgn="base" latinLnBrk="0" hangingPunct="1">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marL="0" algn="just" defTabSz="914400" rtl="0" eaLnBrk="1" fontAlgn="base" latinLnBrk="0" hangingPunct="1">
              <a:lnSpc>
                <a:spcPct val="107000"/>
              </a:lnSpc>
              <a:spcAft>
                <a:spcPts val="800"/>
              </a:spcAft>
            </a:pPr>
            <a:r>
              <a:rPr lang="en-IN" sz="1200" kern="1200" dirty="0" err="1">
                <a:solidFill>
                  <a:srgbClr val="313537"/>
                </a:solidFill>
                <a:effectLst/>
                <a:latin typeface="Proxima Nova Light"/>
                <a:ea typeface="Times New Roman" panose="02020603050405020304" pitchFamily="18" charset="0"/>
                <a:cs typeface="Times New Roman" panose="02020603050405020304" pitchFamily="18" charset="0"/>
              </a:rPr>
              <a:t>Subnodes</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are set between curly brackets (also called curly braces) after the parent node. You can use the name of the parent node to call all of the data in its </a:t>
            </a:r>
            <a:r>
              <a:rPr lang="en-IN" sz="1200" kern="1200" dirty="0" err="1">
                <a:solidFill>
                  <a:srgbClr val="313537"/>
                </a:solidFill>
                <a:effectLst/>
                <a:latin typeface="Proxima Nova Light"/>
                <a:ea typeface="Times New Roman" panose="02020603050405020304" pitchFamily="18" charset="0"/>
                <a:cs typeface="Times New Roman" panose="02020603050405020304" pitchFamily="18" charset="0"/>
              </a:rPr>
              <a:t>subnodes</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For example, when you call the "Current" node, all three of its </a:t>
            </a:r>
            <a:r>
              <a:rPr lang="en-IN" sz="1200" kern="1200" dirty="0" err="1">
                <a:solidFill>
                  <a:srgbClr val="313537"/>
                </a:solidFill>
                <a:effectLst/>
                <a:latin typeface="Proxima Nova Light"/>
                <a:ea typeface="Times New Roman" panose="02020603050405020304" pitchFamily="18" charset="0"/>
                <a:cs typeface="Times New Roman" panose="02020603050405020304" pitchFamily="18" charset="0"/>
              </a:rPr>
              <a:t>subnodes</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are returned.</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marL="0" algn="just" defTabSz="914400" rtl="0" eaLnBrk="1" fontAlgn="base" latinLnBrk="0" hangingPunct="1">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marL="0" algn="just" defTabSz="914400" rtl="0" eaLnBrk="1" fontAlgn="base" latinLnBrk="0" hangingPunct="1">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JSON Array - </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An ordered list of values. Notice the square brackets enclose the entire array. Each set of items is enclosed by curly brackets, and contains the same field names.</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17</a:t>
            </a:fld>
            <a:endParaRPr lang="en-IN"/>
          </a:p>
        </p:txBody>
      </p:sp>
    </p:spTree>
    <p:extLst>
      <p:ext uri="{BB962C8B-B14F-4D97-AF65-F5344CB8AC3E}">
        <p14:creationId xmlns:p14="http://schemas.microsoft.com/office/powerpoint/2010/main" val="2637744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err="1"/>
              <a:t>Vlocity</a:t>
            </a:r>
            <a:r>
              <a:rPr lang="en-IN" b="1" dirty="0"/>
              <a:t> cards </a:t>
            </a:r>
            <a:r>
              <a:rPr lang="en-IN" dirty="0"/>
              <a:t>– used to display objects and related objects. </a:t>
            </a:r>
            <a:r>
              <a:rPr lang="en-IN" dirty="0" err="1"/>
              <a:t>Eg</a:t>
            </a:r>
            <a:r>
              <a:rPr lang="en-IN" dirty="0"/>
              <a:t>) Insurance call centre display card shown above.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data lives off platform as per policy administration system. So, customer information sits on master data management system at the backend.</a:t>
            </a:r>
          </a:p>
        </p:txBody>
      </p:sp>
      <p:sp>
        <p:nvSpPr>
          <p:cNvPr id="4" name="Slide Number Placeholder 3"/>
          <p:cNvSpPr>
            <a:spLocks noGrp="1"/>
          </p:cNvSpPr>
          <p:nvPr>
            <p:ph type="sldNum" sz="quarter" idx="5"/>
          </p:nvPr>
        </p:nvSpPr>
        <p:spPr/>
        <p:txBody>
          <a:bodyPr/>
          <a:lstStyle/>
          <a:p>
            <a:fld id="{1C72513E-D287-4997-8756-85F37631360B}" type="slidenum">
              <a:rPr lang="en-IN" smtClean="0"/>
              <a:t>18</a:t>
            </a:fld>
            <a:endParaRPr lang="en-IN"/>
          </a:p>
        </p:txBody>
      </p:sp>
    </p:spTree>
    <p:extLst>
      <p:ext uri="{BB962C8B-B14F-4D97-AF65-F5344CB8AC3E}">
        <p14:creationId xmlns:p14="http://schemas.microsoft.com/office/powerpoint/2010/main" val="507962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555555"/>
                </a:solidFill>
                <a:effectLst/>
                <a:latin typeface="Proxima Nova Light"/>
              </a:rPr>
              <a:t>FlexCards Basics </a:t>
            </a:r>
            <a:r>
              <a:rPr lang="en-US" b="0" i="0" dirty="0">
                <a:solidFill>
                  <a:srgbClr val="555555"/>
                </a:solidFill>
                <a:effectLst/>
                <a:latin typeface="Proxima Nova Light"/>
              </a:rPr>
              <a:t>– FlexCards provide tools for building customer-centric, industry-specific UI components and applications on the Salesforce platform. FlexCards are rich in information and actions relevant to the customer's context. Create your FlexCards in a declarative design tool and add them to your Lightning or Community pages.</a:t>
            </a:r>
          </a:p>
          <a:p>
            <a:pPr algn="l"/>
            <a:endParaRPr lang="en-US" b="0" i="0" dirty="0">
              <a:solidFill>
                <a:srgbClr val="555555"/>
              </a:solidFill>
              <a:effectLst/>
              <a:latin typeface="Proxima Nova Light"/>
            </a:endParaRPr>
          </a:p>
          <a:p>
            <a:r>
              <a:rPr lang="en-US" b="1" dirty="0">
                <a:effectLst/>
                <a:latin typeface="Proxima Nova Light"/>
              </a:rPr>
              <a:t>Customer Context </a:t>
            </a:r>
            <a:r>
              <a:rPr lang="en-US" b="0" dirty="0">
                <a:effectLst/>
                <a:latin typeface="Proxima Nova Light"/>
              </a:rPr>
              <a:t>– </a:t>
            </a:r>
            <a:r>
              <a:rPr lang="en-US" dirty="0">
                <a:effectLst/>
                <a:latin typeface="Proxima Nova Light"/>
              </a:rPr>
              <a:t>Each customer is linked to multiple aspects of your company's products and services. Customers have accounts, preferred methods to receive bills, preferred means of contact, and a history of the products they have purchased as well as their interactions with the company. When agents must use different systems to gather contextual information about the customer, it affects customer service. Use FlexCards to streamline customer engagement.</a:t>
            </a:r>
          </a:p>
          <a:p>
            <a:endParaRPr lang="en-US" dirty="0">
              <a:effectLst/>
              <a:latin typeface="Proxima Nova Light"/>
            </a:endParaRPr>
          </a:p>
          <a:p>
            <a:r>
              <a:rPr lang="en-US" b="1" dirty="0">
                <a:effectLst/>
                <a:latin typeface="Proxima Nova Light"/>
              </a:rPr>
              <a:t>Designer</a:t>
            </a:r>
            <a:r>
              <a:rPr lang="en-US" b="0" dirty="0">
                <a:effectLst/>
                <a:latin typeface="Proxima Nova Light"/>
              </a:rPr>
              <a:t> – </a:t>
            </a:r>
            <a:r>
              <a:rPr lang="en-US" dirty="0">
                <a:effectLst/>
                <a:latin typeface="Proxima Nova Light"/>
              </a:rPr>
              <a:t>The FlexCard Designer is a declarative tool to create UI components. Build dynamic customer-centric UIs without code from a drag interface with </a:t>
            </a:r>
            <a:r>
              <a:rPr lang="en-US" u="none" strike="noStrike" dirty="0">
                <a:solidFill>
                  <a:srgbClr val="0176D3"/>
                </a:solidFill>
                <a:effectLst/>
                <a:latin typeface="Proxima Nova Light"/>
                <a:hlinkClick r:id="rId3"/>
              </a:rPr>
              <a:t>WYSIWYG</a:t>
            </a:r>
            <a:r>
              <a:rPr lang="en-US" dirty="0">
                <a:effectLst/>
                <a:latin typeface="Proxima Nova Light"/>
              </a:rPr>
              <a:t> editing.</a:t>
            </a:r>
          </a:p>
          <a:p>
            <a:endParaRPr lang="en-US" dirty="0">
              <a:effectLst/>
              <a:latin typeface="Proxima Nova Light"/>
            </a:endParaRPr>
          </a:p>
          <a:p>
            <a:pPr algn="l"/>
            <a:r>
              <a:rPr lang="en-US" b="1" i="0" dirty="0">
                <a:solidFill>
                  <a:srgbClr val="555555"/>
                </a:solidFill>
                <a:effectLst/>
                <a:latin typeface="Proxima Nova Light"/>
              </a:rPr>
              <a:t>FlexCard Designer Highlights</a:t>
            </a:r>
          </a:p>
          <a:p>
            <a:pPr algn="l"/>
            <a:endParaRPr lang="en-US" b="0" i="0" dirty="0">
              <a:solidFill>
                <a:srgbClr val="555555"/>
              </a:solidFill>
              <a:effectLst/>
              <a:latin typeface="Salesforce Sans"/>
            </a:endParaRPr>
          </a:p>
          <a:p>
            <a:pPr algn="l"/>
            <a:r>
              <a:rPr lang="en-US" sz="1200" kern="1200" dirty="0">
                <a:solidFill>
                  <a:srgbClr val="313537"/>
                </a:solidFill>
                <a:effectLst/>
                <a:latin typeface="Proxima Nova Light"/>
                <a:cs typeface="Times New Roman" panose="02020603050405020304" pitchFamily="18" charset="0"/>
              </a:rPr>
              <a:t>With the FlexCard Designer, you can:</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Build your FlexCard on a wide and adjustable Canvas.</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Drag customizable elements from the Build panel onto the Canvas.</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Adjust the width of any element along a 12-column horizontal grid.</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Use the Action element to launch an OmniScript or Flyout, and trigger Custom or </a:t>
            </a:r>
            <a:r>
              <a:rPr lang="en-US" sz="1200" kern="1200" dirty="0" err="1">
                <a:solidFill>
                  <a:srgbClr val="313537"/>
                </a:solidFill>
                <a:effectLst/>
                <a:latin typeface="Proxima Nova Light"/>
                <a:cs typeface="Times New Roman" panose="02020603050405020304" pitchFamily="18" charset="0"/>
              </a:rPr>
              <a:t>Pubsub</a:t>
            </a:r>
            <a:r>
              <a:rPr lang="en-US" sz="1200" kern="1200" dirty="0">
                <a:solidFill>
                  <a:srgbClr val="313537"/>
                </a:solidFill>
                <a:effectLst/>
                <a:latin typeface="Proxima Nova Light"/>
                <a:cs typeface="Times New Roman" panose="02020603050405020304" pitchFamily="18" charset="0"/>
              </a:rPr>
              <a:t> Events, and more.</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From the Style panel, customize the look and feel of your FlexCard. Style elements using a GUI to choose the colors of texts, borders, and backgrounds, change the size of fonts and entire elements, and make elements responsive.</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Create a new FlexCard and configure your data source with a step-through wizard.</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Use In-Product Help to learn about a property or an element without leaving the Designer.</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Configure FlexCard-wide settings from the Setup panel, such as required permissions, event listeners, session variables, and more.</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Configure metadata values for your generated LWC and update its component SVG icon with the Publish Options feature.</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Download on and off-platform FlexCard LWCs.</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Debug your FlexCard by viewing its data JSON and the response and request logs for its actions and events.</a:t>
            </a:r>
          </a:p>
          <a:p>
            <a:pPr marL="171450" indent="-171450" algn="l">
              <a:buFont typeface="Arial" panose="020B0604020202020204" pitchFamily="34" charset="0"/>
              <a:buChar char="•"/>
            </a:pPr>
            <a:r>
              <a:rPr lang="en-US" sz="1200" kern="1200" dirty="0">
                <a:solidFill>
                  <a:srgbClr val="313537"/>
                </a:solidFill>
                <a:effectLst/>
                <a:latin typeface="Proxima Nova Light"/>
                <a:cs typeface="Times New Roman" panose="02020603050405020304" pitchFamily="18" charset="0"/>
              </a:rPr>
              <a:t>Run FlexCards outside of Salesforce with </a:t>
            </a:r>
            <a:r>
              <a:rPr lang="en-US" sz="1200" kern="1200" dirty="0" err="1">
                <a:solidFill>
                  <a:srgbClr val="313537"/>
                </a:solidFill>
                <a:effectLst/>
                <a:latin typeface="Proxima Nova Light"/>
                <a:cs typeface="Times New Roman" panose="02020603050405020304" pitchFamily="18" charset="0"/>
              </a:rPr>
              <a:t>OmniOut</a:t>
            </a:r>
            <a:r>
              <a:rPr lang="en-US" sz="1200" kern="1200" dirty="0">
                <a:solidFill>
                  <a:srgbClr val="313537"/>
                </a:solidFill>
                <a:effectLst/>
                <a:latin typeface="Proxima Nova Light"/>
                <a:cs typeface="Times New Roman" panose="02020603050405020304" pitchFamily="18" charset="0"/>
              </a:rPr>
              <a:t> for FlexCards.</a:t>
            </a:r>
          </a:p>
          <a:p>
            <a:endParaRPr lang="en-US" sz="1200" kern="1200" dirty="0">
              <a:solidFill>
                <a:srgbClr val="313537"/>
              </a:solidFill>
              <a:effectLst/>
              <a:latin typeface="Proxima Nova Ligh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rgbClr val="313537"/>
              </a:solidFill>
              <a:effectLst/>
              <a:latin typeface="Proxima Nova Light"/>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19</a:t>
            </a:fld>
            <a:endParaRPr lang="en-IN"/>
          </a:p>
        </p:txBody>
      </p:sp>
    </p:spTree>
    <p:extLst>
      <p:ext uri="{BB962C8B-B14F-4D97-AF65-F5344CB8AC3E}">
        <p14:creationId xmlns:p14="http://schemas.microsoft.com/office/powerpoint/2010/main" val="13819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20</a:t>
            </a:fld>
            <a:endParaRPr lang="en-IN"/>
          </a:p>
        </p:txBody>
      </p:sp>
    </p:spTree>
    <p:extLst>
      <p:ext uri="{BB962C8B-B14F-4D97-AF65-F5344CB8AC3E}">
        <p14:creationId xmlns:p14="http://schemas.microsoft.com/office/powerpoint/2010/main" val="521693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21</a:t>
            </a:fld>
            <a:endParaRPr lang="en-IN"/>
          </a:p>
        </p:txBody>
      </p:sp>
    </p:spTree>
    <p:extLst>
      <p:ext uri="{BB962C8B-B14F-4D97-AF65-F5344CB8AC3E}">
        <p14:creationId xmlns:p14="http://schemas.microsoft.com/office/powerpoint/2010/main" val="207139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72513E-D287-4997-8756-85F37631360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804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555555"/>
                </a:solidFill>
                <a:effectLst/>
                <a:latin typeface="Salesforce Sans"/>
              </a:rPr>
              <a:t>FlexCards</a:t>
            </a:r>
            <a:endParaRPr lang="en-US" b="0" i="0" dirty="0">
              <a:solidFill>
                <a:srgbClr val="555555"/>
              </a:solidFill>
              <a:effectLst/>
              <a:latin typeface="Salesforce Sans"/>
            </a:endParaRPr>
          </a:p>
          <a:p>
            <a:pPr algn="l"/>
            <a:endParaRPr lang="en-US" b="0" i="0" dirty="0">
              <a:solidFill>
                <a:srgbClr val="555555"/>
              </a:solidFill>
              <a:effectLst/>
              <a:latin typeface="Salesforce Sans"/>
            </a:endParaRPr>
          </a:p>
          <a:p>
            <a:pPr algn="l"/>
            <a:r>
              <a:rPr lang="en-US" b="0" i="0" dirty="0">
                <a:solidFill>
                  <a:srgbClr val="555555"/>
                </a:solidFill>
                <a:effectLst/>
                <a:latin typeface="Salesforce Sans"/>
              </a:rPr>
              <a:t>A FlexCard is a block that contains a combination of pertinent information and links to processes within a specific context. For example, an account card can include unique account information, such as:</a:t>
            </a:r>
          </a:p>
          <a:p>
            <a:pPr marL="171450" indent="-171450" algn="l">
              <a:buFont typeface="Arial" panose="020B0604020202020204" pitchFamily="34" charset="0"/>
              <a:buChar char="•"/>
            </a:pPr>
            <a:r>
              <a:rPr lang="en-US" b="0" i="0" dirty="0">
                <a:solidFill>
                  <a:srgbClr val="555555"/>
                </a:solidFill>
                <a:effectLst/>
                <a:latin typeface="Salesforce Sans"/>
              </a:rPr>
              <a:t>Status</a:t>
            </a:r>
          </a:p>
          <a:p>
            <a:pPr marL="171450" indent="-171450" algn="l">
              <a:buFont typeface="Arial" panose="020B0604020202020204" pitchFamily="34" charset="0"/>
              <a:buChar char="•"/>
            </a:pPr>
            <a:r>
              <a:rPr lang="en-US" b="0" i="0" dirty="0">
                <a:solidFill>
                  <a:srgbClr val="555555"/>
                </a:solidFill>
                <a:effectLst/>
                <a:latin typeface="Salesforce Sans"/>
              </a:rPr>
              <a:t>Priority or service level agreement</a:t>
            </a:r>
          </a:p>
          <a:p>
            <a:pPr marL="171450" indent="-171450" algn="l">
              <a:buFont typeface="Arial" panose="020B0604020202020204" pitchFamily="34" charset="0"/>
              <a:buChar char="•"/>
            </a:pPr>
            <a:r>
              <a:rPr lang="en-US" b="0" i="0" dirty="0">
                <a:solidFill>
                  <a:srgbClr val="555555"/>
                </a:solidFill>
                <a:effectLst/>
                <a:latin typeface="Salesforce Sans"/>
              </a:rPr>
              <a:t>Creation date</a:t>
            </a:r>
          </a:p>
          <a:p>
            <a:pPr algn="l">
              <a:buFont typeface="Arial" panose="020B0604020202020204" pitchFamily="34" charset="0"/>
              <a:buNone/>
            </a:pPr>
            <a:endParaRPr lang="en-US" b="0" i="0" dirty="0">
              <a:solidFill>
                <a:srgbClr val="555555"/>
              </a:solidFill>
              <a:effectLst/>
              <a:latin typeface="Salesforce Sans"/>
            </a:endParaRPr>
          </a:p>
          <a:p>
            <a:pPr algn="l"/>
            <a:r>
              <a:rPr lang="en-US" b="0" i="0" dirty="0">
                <a:solidFill>
                  <a:srgbClr val="555555"/>
                </a:solidFill>
                <a:effectLst/>
                <a:latin typeface="Salesforce Sans"/>
              </a:rPr>
              <a:t>Actions on an account card might include:</a:t>
            </a:r>
          </a:p>
          <a:p>
            <a:pPr marL="171450" indent="-171450" algn="l" defTabSz="914400" rtl="0" eaLnBrk="1" latinLnBrk="0" hangingPunct="1">
              <a:buFont typeface="Arial" panose="020B0604020202020204" pitchFamily="34" charset="0"/>
              <a:buChar char="•"/>
            </a:pPr>
            <a:r>
              <a:rPr lang="en-US" sz="1200" b="0" i="0" kern="1200" dirty="0">
                <a:solidFill>
                  <a:srgbClr val="555555"/>
                </a:solidFill>
                <a:effectLst/>
                <a:latin typeface="Salesforce Sans"/>
                <a:ea typeface="+mn-ea"/>
                <a:cs typeface="+mn-cs"/>
              </a:rPr>
              <a:t>Closing a case</a:t>
            </a:r>
          </a:p>
          <a:p>
            <a:pPr marL="171450" indent="-171450" algn="l" defTabSz="914400" rtl="0" eaLnBrk="1" latinLnBrk="0" hangingPunct="1">
              <a:buFont typeface="Arial" panose="020B0604020202020204" pitchFamily="34" charset="0"/>
              <a:buChar char="•"/>
            </a:pPr>
            <a:r>
              <a:rPr lang="en-US" sz="1200" b="0" i="0" kern="1200" dirty="0">
                <a:solidFill>
                  <a:srgbClr val="555555"/>
                </a:solidFill>
                <a:effectLst/>
                <a:latin typeface="Salesforce Sans"/>
                <a:ea typeface="+mn-ea"/>
                <a:cs typeface="+mn-cs"/>
              </a:rPr>
              <a:t>Opening a new case</a:t>
            </a:r>
          </a:p>
          <a:p>
            <a:pPr marL="171450" indent="-171450" algn="l" defTabSz="914400" rtl="0" eaLnBrk="1" latinLnBrk="0" hangingPunct="1">
              <a:buFont typeface="Arial" panose="020B0604020202020204" pitchFamily="34" charset="0"/>
              <a:buChar char="•"/>
            </a:pPr>
            <a:r>
              <a:rPr lang="en-US" sz="1200" b="0" i="0" kern="1200" dirty="0">
                <a:solidFill>
                  <a:srgbClr val="555555"/>
                </a:solidFill>
                <a:effectLst/>
                <a:latin typeface="Salesforce Sans"/>
                <a:ea typeface="+mn-ea"/>
                <a:cs typeface="+mn-cs"/>
              </a:rPr>
              <a:t>Creating a new task</a:t>
            </a:r>
          </a:p>
          <a:p>
            <a:pPr algn="l">
              <a:buFont typeface="Arial" panose="020B0604020202020204" pitchFamily="34" charset="0"/>
              <a:buNone/>
            </a:pPr>
            <a:endParaRPr lang="en-US" b="0" i="0" dirty="0">
              <a:solidFill>
                <a:srgbClr val="555555"/>
              </a:solidFill>
              <a:effectLst/>
              <a:latin typeface="Salesforce Sans"/>
            </a:endParaRPr>
          </a:p>
          <a:p>
            <a:pPr algn="l"/>
            <a:r>
              <a:rPr lang="en-US" b="0" i="0" dirty="0">
                <a:solidFill>
                  <a:srgbClr val="555555"/>
                </a:solidFill>
                <a:effectLst/>
                <a:latin typeface="Salesforce Sans"/>
              </a:rPr>
              <a:t>In the FlexCard Designer, you can create an action that launches or updates an OmniScript, navigates to a web page or application, displays a flyout, fires an event, update field values,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a:p>
            <a:pPr algn="l"/>
            <a:r>
              <a:rPr lang="en-US" b="1" i="0" dirty="0">
                <a:solidFill>
                  <a:srgbClr val="555555"/>
                </a:solidFill>
                <a:effectLst/>
                <a:latin typeface="Salesforce Sans"/>
              </a:rPr>
              <a:t>Design and Layout </a:t>
            </a:r>
            <a:r>
              <a:rPr lang="en-US" b="0" i="0" dirty="0">
                <a:solidFill>
                  <a:srgbClr val="555555"/>
                </a:solidFill>
                <a:effectLst/>
                <a:latin typeface="Salesforce Sans"/>
              </a:rPr>
              <a:t>– Style individual elements or add custom CSS directly on an element within the FlexCard Designer. You can also make elements responsive. </a:t>
            </a:r>
          </a:p>
          <a:p>
            <a:pPr algn="l"/>
            <a:endParaRPr lang="en-US" b="0" i="0" dirty="0">
              <a:solidFill>
                <a:srgbClr val="555555"/>
              </a:solidFill>
              <a:effectLst/>
              <a:latin typeface="Salesforce Sans"/>
            </a:endParaRPr>
          </a:p>
          <a:p>
            <a:pPr algn="l"/>
            <a:r>
              <a:rPr lang="en-US" b="1" i="0" dirty="0">
                <a:solidFill>
                  <a:srgbClr val="555555"/>
                </a:solidFill>
                <a:effectLst/>
                <a:latin typeface="Salesforce Sans"/>
              </a:rPr>
              <a:t>Data Sources </a:t>
            </a:r>
            <a:r>
              <a:rPr lang="en-US" b="0" i="0" dirty="0">
                <a:solidFill>
                  <a:srgbClr val="555555"/>
                </a:solidFill>
                <a:effectLst/>
                <a:latin typeface="Salesforce Sans"/>
              </a:rPr>
              <a:t>– Select from multiple data source options to retrieve data to display on your FlexCards.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22</a:t>
            </a:fld>
            <a:endParaRPr lang="en-IN"/>
          </a:p>
        </p:txBody>
      </p:sp>
    </p:spTree>
    <p:extLst>
      <p:ext uri="{BB962C8B-B14F-4D97-AF65-F5344CB8AC3E}">
        <p14:creationId xmlns:p14="http://schemas.microsoft.com/office/powerpoint/2010/main" val="3741793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just" defTabSz="914400" rtl="0" eaLnBrk="1" fontAlgn="base" latinLnBrk="0" hangingPunct="1">
              <a:lnSpc>
                <a:spcPct val="107000"/>
              </a:lnSpc>
              <a:spcAft>
                <a:spcPts val="800"/>
              </a:spcAft>
            </a:pPr>
            <a:r>
              <a:rPr lang="en-US" sz="1200" kern="1200" dirty="0">
                <a:solidFill>
                  <a:srgbClr val="313537"/>
                </a:solidFill>
                <a:effectLst/>
                <a:latin typeface="Proxima Nova Light"/>
                <a:cs typeface="Times New Roman" panose="02020603050405020304" pitchFamily="18" charset="0"/>
              </a:rPr>
              <a:t>An </a:t>
            </a:r>
            <a:r>
              <a:rPr lang="en-US" sz="1200" b="1" kern="1200" dirty="0">
                <a:solidFill>
                  <a:srgbClr val="313537"/>
                </a:solidFill>
                <a:effectLst/>
                <a:latin typeface="Proxima Nova Light"/>
                <a:cs typeface="Times New Roman" panose="02020603050405020304" pitchFamily="18" charset="0"/>
              </a:rPr>
              <a:t>OmniScript</a:t>
            </a:r>
            <a:r>
              <a:rPr lang="en-US" sz="1200" kern="1200" dirty="0">
                <a:solidFill>
                  <a:srgbClr val="313537"/>
                </a:solidFill>
                <a:effectLst/>
                <a:latin typeface="Proxima Nova Light"/>
                <a:cs typeface="Times New Roman" panose="02020603050405020304" pitchFamily="18" charset="0"/>
              </a:rPr>
              <a:t> is an omnichannel customer engagement and a business tool built on the Salesforce platform. OmniScripts allow you to craft dynamic customer interactions without code and deploy to multiple channels and devices. Administrators can define a script once and then deploy the script within a Salesforce application or on a web page. Create OmniScripts to guide users through sales and service processes with fast, personalized responses, and seamless integration to enterprise applications and data.</a:t>
            </a:r>
            <a:endPar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endParaRPr>
          </a:p>
          <a:p>
            <a:pPr fontAlgn="base">
              <a:lnSpc>
                <a:spcPct val="107000"/>
              </a:lnSpc>
              <a:spcAft>
                <a:spcPts val="800"/>
              </a:spcAft>
            </a:pPr>
            <a:endParaRPr lang="en-IN" sz="1200" b="1" dirty="0">
              <a:solidFill>
                <a:srgbClr val="000000"/>
              </a:solidFill>
              <a:effectLst/>
              <a:latin typeface="Proxima Nova Light"/>
              <a:ea typeface="Times New Roman" panose="02020603050405020304" pitchFamily="18" charset="0"/>
              <a:cs typeface="Times New Roman" panose="02020603050405020304" pitchFamily="18" charset="0"/>
            </a:endParaRPr>
          </a:p>
          <a:p>
            <a:pPr fontAlgn="base">
              <a:lnSpc>
                <a:spcPct val="107000"/>
              </a:lnSpc>
              <a:spcAft>
                <a:spcPts val="800"/>
              </a:spcAft>
            </a:pPr>
            <a:r>
              <a:rPr lang="en-IN" sz="1200" b="1" dirty="0">
                <a:solidFill>
                  <a:srgbClr val="000000"/>
                </a:solidFill>
                <a:effectLst/>
                <a:latin typeface="Proxima Nova Light"/>
                <a:ea typeface="Times New Roman" panose="02020603050405020304" pitchFamily="18" charset="0"/>
                <a:cs typeface="Times New Roman" panose="02020603050405020304" pitchFamily="18" charset="0"/>
              </a:rPr>
              <a:t>OmniScript is a guided interaction platform that takes humans through complex business processes.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Using drag and drop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OmniScript</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Designer tool, we can design an interactive business process on screen, deploy it, and then view it on any channel.</a:t>
            </a:r>
          </a:p>
          <a:p>
            <a:pPr algn="just" fontAlgn="base">
              <a:lnSpc>
                <a:spcPct val="107000"/>
              </a:lnSpc>
              <a:spcAft>
                <a:spcPts val="800"/>
              </a:spcAft>
            </a:pPr>
            <a:endParaRPr lang="en-IN" sz="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dirty="0" err="1">
                <a:solidFill>
                  <a:srgbClr val="313537"/>
                </a:solidFill>
                <a:effectLst/>
                <a:latin typeface="Proxima Nova Light"/>
                <a:ea typeface="Calibri" panose="020F0502020204030204" pitchFamily="34" charset="0"/>
                <a:cs typeface="Times New Roman" panose="02020603050405020304" pitchFamily="18" charset="0"/>
              </a:rPr>
              <a:t>Eg</a:t>
            </a:r>
            <a:r>
              <a:rPr lang="en-IN" sz="1200" dirty="0">
                <a:solidFill>
                  <a:srgbClr val="313537"/>
                </a:solidFill>
                <a:effectLst/>
                <a:latin typeface="Proxima Nova Light"/>
                <a:ea typeface="Calibri" panose="020F0502020204030204" pitchFamily="34" charset="0"/>
                <a:cs typeface="Times New Roman" panose="02020603050405020304" pitchFamily="18" charset="0"/>
              </a:rPr>
              <a:t>) Using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OmniScript</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Designer tool, we can pull in business process steps, input elements, output elements, calculations steps, data API calls to external systems.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The same business process has a version that appears for an end user in a portal, and has another version with more unlocked capabilities that displays for a call centre agent, and it can also be deployed to a tablet or phone.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Behind the scenes, the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OmniScript</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Designer builds up a metadata definition of what the business process looks like. The business process itself runs in the client in a JavaScript framework, meaning it is a highly responsive framework and reduces the number of API calls back to Salesforce.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a:p>
            <a:pPr algn="l"/>
            <a:r>
              <a:rPr lang="en-US" b="1" i="0" dirty="0">
                <a:solidFill>
                  <a:srgbClr val="555555"/>
                </a:solidFill>
                <a:effectLst/>
                <a:latin typeface="Salesforce Sans"/>
              </a:rPr>
              <a:t>OmniScript Basics</a:t>
            </a:r>
          </a:p>
          <a:p>
            <a:pPr algn="l"/>
            <a:endParaRPr lang="en-US" b="0" i="0" dirty="0">
              <a:solidFill>
                <a:srgbClr val="555555"/>
              </a:solidFill>
              <a:effectLst/>
              <a:latin typeface="Salesforce Sans"/>
            </a:endParaRPr>
          </a:p>
          <a:p>
            <a:pPr algn="l"/>
            <a:r>
              <a:rPr lang="en-US" b="0" i="0" dirty="0">
                <a:solidFill>
                  <a:srgbClr val="555555"/>
                </a:solidFill>
                <a:effectLst/>
                <a:latin typeface="Salesforce Sans"/>
              </a:rPr>
              <a:t>A OmniScript guides users through complex processes with fast, personalized, and consistent responses. For example, you can create an OmniScript to guide:</a:t>
            </a:r>
          </a:p>
          <a:p>
            <a:pPr marL="171450" indent="-171450" algn="l">
              <a:buFont typeface="Arial" panose="020B0604020202020204" pitchFamily="34" charset="0"/>
              <a:buChar char="•"/>
            </a:pPr>
            <a:r>
              <a:rPr lang="en-US" b="0" i="0" dirty="0">
                <a:solidFill>
                  <a:srgbClr val="555555"/>
                </a:solidFill>
                <a:effectLst/>
                <a:latin typeface="Salesforce Sans"/>
              </a:rPr>
              <a:t>A customer service agent to add a new customer</a:t>
            </a:r>
          </a:p>
          <a:p>
            <a:pPr marL="171450" indent="-171450" algn="l">
              <a:buFont typeface="Arial" panose="020B0604020202020204" pitchFamily="34" charset="0"/>
              <a:buChar char="•"/>
            </a:pPr>
            <a:r>
              <a:rPr lang="en-US" b="0" i="0" dirty="0">
                <a:solidFill>
                  <a:srgbClr val="555555"/>
                </a:solidFill>
                <a:effectLst/>
                <a:latin typeface="Salesforce Sans"/>
              </a:rPr>
              <a:t>An insurance agent to update a policy</a:t>
            </a:r>
          </a:p>
          <a:p>
            <a:pPr marL="171450" indent="-171450" algn="l">
              <a:buFont typeface="Arial" panose="020B0604020202020204" pitchFamily="34" charset="0"/>
              <a:buChar char="•"/>
            </a:pPr>
            <a:r>
              <a:rPr lang="en-US" b="0" i="0" dirty="0">
                <a:solidFill>
                  <a:srgbClr val="555555"/>
                </a:solidFill>
                <a:effectLst/>
                <a:latin typeface="Salesforce Sans"/>
              </a:rPr>
              <a:t>An end user to complete a self-service interaction such as troubleshooting</a:t>
            </a:r>
          </a:p>
          <a:p>
            <a:pPr algn="l">
              <a:buFont typeface="Arial" panose="020B0604020202020204" pitchFamily="34" charset="0"/>
              <a:buNone/>
            </a:pPr>
            <a:endParaRPr lang="en-US" b="0" i="0" dirty="0">
              <a:solidFill>
                <a:srgbClr val="555555"/>
              </a:solidFill>
              <a:effectLst/>
              <a:latin typeface="Salesforce Sans"/>
            </a:endParaRPr>
          </a:p>
          <a:p>
            <a:pPr algn="l"/>
            <a:r>
              <a:rPr lang="en-US" b="0" i="0" dirty="0">
                <a:solidFill>
                  <a:srgbClr val="555555"/>
                </a:solidFill>
                <a:effectLst/>
                <a:latin typeface="Salesforce Sans"/>
              </a:rPr>
              <a:t>You can create a guided interaction to match the flow of your process. OmniScript is a declarative scripting tool, meaning you create it with clicks, not code. To create the structure of an OmniScript, you drag and drop different types of elements to:</a:t>
            </a:r>
          </a:p>
          <a:p>
            <a:pPr marL="171450" indent="-171450" algn="l">
              <a:buFont typeface="Arial" panose="020B0604020202020204" pitchFamily="34" charset="0"/>
              <a:buChar char="•"/>
            </a:pPr>
            <a:r>
              <a:rPr lang="en-US" b="0" i="0" dirty="0">
                <a:solidFill>
                  <a:srgbClr val="555555"/>
                </a:solidFill>
                <a:effectLst/>
                <a:latin typeface="Salesforce Sans"/>
              </a:rPr>
              <a:t>Add actions such as extract data or send an email</a:t>
            </a:r>
          </a:p>
          <a:p>
            <a:pPr marL="171450" indent="-171450" algn="l">
              <a:buFont typeface="Arial" panose="020B0604020202020204" pitchFamily="34" charset="0"/>
              <a:buChar char="•"/>
            </a:pPr>
            <a:r>
              <a:rPr lang="en-US" b="0" i="0" dirty="0">
                <a:solidFill>
                  <a:srgbClr val="555555"/>
                </a:solidFill>
                <a:effectLst/>
                <a:latin typeface="Salesforce Sans"/>
              </a:rPr>
              <a:t>Group items together by creating a step or displaying a list of items the customer can select from</a:t>
            </a:r>
          </a:p>
          <a:p>
            <a:pPr marL="171450" indent="-171450" algn="l">
              <a:buFont typeface="Arial" panose="020B0604020202020204" pitchFamily="34" charset="0"/>
              <a:buChar char="•"/>
            </a:pPr>
            <a:r>
              <a:rPr lang="en-US" b="0" i="0" dirty="0">
                <a:solidFill>
                  <a:srgbClr val="555555"/>
                </a:solidFill>
                <a:effectLst/>
                <a:latin typeface="Salesforce Sans"/>
              </a:rPr>
              <a:t>Create a function such as a formula</a:t>
            </a:r>
          </a:p>
          <a:p>
            <a:pPr marL="171450" indent="-171450" algn="l">
              <a:buFont typeface="Arial" panose="020B0604020202020204" pitchFamily="34" charset="0"/>
              <a:buChar char="•"/>
            </a:pPr>
            <a:r>
              <a:rPr lang="en-US" b="0" i="0" dirty="0">
                <a:solidFill>
                  <a:srgbClr val="555555"/>
                </a:solidFill>
                <a:effectLst/>
                <a:latin typeface="Salesforce Sans"/>
              </a:rPr>
              <a:t>Add input fields and lookups for the user to enter data</a:t>
            </a:r>
          </a:p>
          <a:p>
            <a:pPr marL="171450" indent="-171450" algn="l">
              <a:buFont typeface="Arial" panose="020B0604020202020204" pitchFamily="34" charset="0"/>
              <a:buChar char="•"/>
            </a:pPr>
            <a:r>
              <a:rPr lang="en-US" b="0" i="0" dirty="0">
                <a:solidFill>
                  <a:srgbClr val="555555"/>
                </a:solidFill>
                <a:effectLst/>
                <a:latin typeface="Salesforce Sans"/>
              </a:rPr>
              <a:t>Refine the display by using a headline or text block</a:t>
            </a:r>
          </a:p>
          <a:p>
            <a:pPr marL="171450" indent="-171450" algn="l">
              <a:buFont typeface="Arial" panose="020B0604020202020204" pitchFamily="34" charset="0"/>
              <a:buChar char="•"/>
            </a:pPr>
            <a:r>
              <a:rPr lang="en-US" b="0" i="0" dirty="0">
                <a:solidFill>
                  <a:srgbClr val="555555"/>
                </a:solidFill>
                <a:effectLst/>
                <a:latin typeface="Salesforce Sans"/>
              </a:rPr>
              <a:t>Create branches that dynamically adjust the controls and enable or disable steps depending on choices the user makes in the guided process</a:t>
            </a:r>
          </a:p>
          <a:p>
            <a:pPr marL="171450" indent="-171450" algn="l">
              <a:buFont typeface="Arial" panose="020B0604020202020204" pitchFamily="34" charset="0"/>
              <a:buChar char="•"/>
            </a:pPr>
            <a:r>
              <a:rPr lang="en-US" b="0" i="0" dirty="0">
                <a:solidFill>
                  <a:srgbClr val="555555"/>
                </a:solidFill>
                <a:effectLst/>
                <a:latin typeface="Salesforce Sans"/>
              </a:rPr>
              <a:t>Configure calculations and messages that provide immediate feedback and error checking to the user</a:t>
            </a:r>
          </a:p>
          <a:p>
            <a:pPr algn="l"/>
            <a:endParaRPr lang="en-US" b="0" i="0" dirty="0">
              <a:solidFill>
                <a:srgbClr val="555555"/>
              </a:solidFill>
              <a:effectLst/>
              <a:latin typeface="Salesforce Sans"/>
            </a:endParaRPr>
          </a:p>
          <a:p>
            <a:pPr algn="l"/>
            <a:r>
              <a:rPr lang="en-US" b="0" i="0" dirty="0">
                <a:solidFill>
                  <a:srgbClr val="555555"/>
                </a:solidFill>
                <a:effectLst/>
                <a:latin typeface="Salesforce Sans"/>
              </a:rPr>
              <a:t>Templates control both the style and appearance of OmniScripts. You can customize whether your guided interaction has a horizontal or vertical mode, branding, and any other aspects you wish to change.</a:t>
            </a:r>
          </a:p>
          <a:p>
            <a:pPr algn="l"/>
            <a:endParaRPr lang="en-US" b="0" i="0" dirty="0">
              <a:solidFill>
                <a:srgbClr val="555555"/>
              </a:solidFill>
              <a:effectLst/>
              <a:latin typeface="Salesforce Sans"/>
            </a:endParaRPr>
          </a:p>
          <a:p>
            <a:pPr algn="l"/>
            <a:r>
              <a:rPr lang="en-US" b="0" i="0" dirty="0">
                <a:solidFill>
                  <a:srgbClr val="555555"/>
                </a:solidFill>
                <a:effectLst/>
                <a:latin typeface="Salesforce Sans"/>
              </a:rPr>
              <a:t>You can launch an OmniScript from anywhere, including:</a:t>
            </a:r>
          </a:p>
          <a:p>
            <a:pPr marL="171450" indent="-171450" algn="l">
              <a:buFont typeface="Arial" panose="020B0604020202020204" pitchFamily="34" charset="0"/>
              <a:buChar char="•"/>
            </a:pPr>
            <a:r>
              <a:rPr lang="en-US" b="0" i="0" dirty="0">
                <a:solidFill>
                  <a:srgbClr val="555555"/>
                </a:solidFill>
                <a:effectLst/>
                <a:latin typeface="Salesforce Sans"/>
              </a:rPr>
              <a:t>An action button such as the one shown here on the account page</a:t>
            </a:r>
          </a:p>
          <a:p>
            <a:pPr marL="171450" indent="-171450" algn="l">
              <a:buFont typeface="Arial" panose="020B0604020202020204" pitchFamily="34" charset="0"/>
              <a:buChar char="•"/>
            </a:pPr>
            <a:r>
              <a:rPr lang="en-US" b="0" i="0" dirty="0">
                <a:solidFill>
                  <a:srgbClr val="555555"/>
                </a:solidFill>
                <a:effectLst/>
                <a:latin typeface="Salesforce Sans"/>
              </a:rPr>
              <a:t>An action link on a card</a:t>
            </a:r>
          </a:p>
          <a:p>
            <a:pPr algn="l"/>
            <a:endParaRPr lang="en-US" b="0" i="0" dirty="0">
              <a:solidFill>
                <a:srgbClr val="555555"/>
              </a:solidFill>
              <a:effectLst/>
              <a:latin typeface="Salesforce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23</a:t>
            </a:fld>
            <a:endParaRPr lang="en-IN"/>
          </a:p>
        </p:txBody>
      </p:sp>
    </p:spTree>
    <p:extLst>
      <p:ext uri="{BB962C8B-B14F-4D97-AF65-F5344CB8AC3E}">
        <p14:creationId xmlns:p14="http://schemas.microsoft.com/office/powerpoint/2010/main" val="13557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24</a:t>
            </a:fld>
            <a:endParaRPr lang="en-IN"/>
          </a:p>
        </p:txBody>
      </p:sp>
    </p:spTree>
    <p:extLst>
      <p:ext uri="{BB962C8B-B14F-4D97-AF65-F5344CB8AC3E}">
        <p14:creationId xmlns:p14="http://schemas.microsoft.com/office/powerpoint/2010/main" val="3589308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25</a:t>
            </a:fld>
            <a:endParaRPr lang="en-IN"/>
          </a:p>
        </p:txBody>
      </p:sp>
    </p:spTree>
    <p:extLst>
      <p:ext uri="{BB962C8B-B14F-4D97-AF65-F5344CB8AC3E}">
        <p14:creationId xmlns:p14="http://schemas.microsoft.com/office/powerpoint/2010/main" val="2915399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555555"/>
                </a:solidFill>
                <a:effectLst/>
                <a:latin typeface="Salesforce Sans"/>
              </a:rPr>
              <a:t>OmniScript Designer Highlights</a:t>
            </a:r>
          </a:p>
          <a:p>
            <a:pPr algn="l"/>
            <a:endParaRPr lang="en-US" b="0" i="0" dirty="0">
              <a:solidFill>
                <a:srgbClr val="555555"/>
              </a:solidFill>
              <a:effectLst/>
              <a:latin typeface="Salesforce Sans"/>
            </a:endParaRPr>
          </a:p>
          <a:p>
            <a:pPr algn="l"/>
            <a:r>
              <a:rPr lang="en-US" b="0" i="0" dirty="0">
                <a:solidFill>
                  <a:srgbClr val="555555"/>
                </a:solidFill>
                <a:effectLst/>
                <a:latin typeface="Salesforce Sans"/>
              </a:rPr>
              <a:t>Notable features of the OmniScript Designer include:</a:t>
            </a:r>
          </a:p>
          <a:p>
            <a:pPr marL="171450" indent="-171450" algn="l">
              <a:buFont typeface="Arial" panose="020B0604020202020204" pitchFamily="34" charset="0"/>
              <a:buChar char="•"/>
            </a:pPr>
            <a:r>
              <a:rPr lang="en-US" b="0" i="0" dirty="0">
                <a:solidFill>
                  <a:srgbClr val="555555"/>
                </a:solidFill>
                <a:effectLst/>
                <a:latin typeface="Salesforce Sans"/>
              </a:rPr>
              <a:t>Building your scripts on a wide and adjustable Canvas and instantly view changes made to element properties.</a:t>
            </a:r>
          </a:p>
          <a:p>
            <a:pPr marL="171450" indent="-171450" algn="l">
              <a:buFont typeface="Arial" panose="020B0604020202020204" pitchFamily="34" charset="0"/>
              <a:buChar char="•"/>
            </a:pPr>
            <a:r>
              <a:rPr lang="en-US" b="0" i="0" dirty="0">
                <a:solidFill>
                  <a:srgbClr val="555555"/>
                </a:solidFill>
                <a:effectLst/>
                <a:latin typeface="Salesforce Sans"/>
              </a:rPr>
              <a:t>Repositioning, cloning, and adjusting the width of step elements along a 12-column horizontal grid.</a:t>
            </a:r>
          </a:p>
          <a:p>
            <a:pPr marL="171450" indent="-171450" algn="l">
              <a:buFont typeface="Arial" panose="020B0604020202020204" pitchFamily="34" charset="0"/>
              <a:buChar char="•"/>
            </a:pPr>
            <a:r>
              <a:rPr lang="en-US" b="0" i="0" dirty="0">
                <a:solidFill>
                  <a:srgbClr val="555555"/>
                </a:solidFill>
                <a:effectLst/>
                <a:latin typeface="Salesforce Sans"/>
              </a:rPr>
              <a:t>Accessing inactive elements and navigating between elements in high-level and detailed views from the Navigation Panel.</a:t>
            </a:r>
          </a:p>
          <a:p>
            <a:pPr marL="171450" indent="-171450" algn="l">
              <a:buFont typeface="Arial" panose="020B0604020202020204" pitchFamily="34" charset="0"/>
              <a:buChar char="•"/>
            </a:pPr>
            <a:r>
              <a:rPr lang="en-US" b="0" i="0" dirty="0">
                <a:solidFill>
                  <a:srgbClr val="555555"/>
                </a:solidFill>
                <a:effectLst/>
                <a:latin typeface="Salesforce Sans"/>
              </a:rPr>
              <a:t>Configuring elements from the Properties panel.</a:t>
            </a:r>
          </a:p>
          <a:p>
            <a:pPr marL="171450" indent="-171450" algn="l">
              <a:buFont typeface="Arial" panose="020B0604020202020204" pitchFamily="34" charset="0"/>
              <a:buChar char="•"/>
            </a:pPr>
            <a:r>
              <a:rPr lang="en-US" b="0" i="0" dirty="0">
                <a:solidFill>
                  <a:srgbClr val="555555"/>
                </a:solidFill>
                <a:effectLst/>
                <a:latin typeface="Salesforce Sans"/>
              </a:rPr>
              <a:t>Searching for and dragging elements onto the Canvas from the Build panel.</a:t>
            </a:r>
          </a:p>
          <a:p>
            <a:pPr marL="171450" indent="-171450" algn="l">
              <a:buFont typeface="Arial" panose="020B0604020202020204" pitchFamily="34" charset="0"/>
              <a:buChar char="•"/>
            </a:pPr>
            <a:r>
              <a:rPr lang="en-US" b="0" i="0" dirty="0">
                <a:solidFill>
                  <a:srgbClr val="555555"/>
                </a:solidFill>
                <a:effectLst/>
                <a:latin typeface="Salesforce Sans"/>
              </a:rPr>
              <a:t>Configuring script-wide settings from the Setup panel.</a:t>
            </a:r>
          </a:p>
          <a:p>
            <a:pPr marL="171450" indent="-171450" algn="l">
              <a:buFont typeface="Arial" panose="020B0604020202020204" pitchFamily="34" charset="0"/>
              <a:buChar char="•"/>
            </a:pPr>
            <a:r>
              <a:rPr lang="en-US" b="0" i="0" dirty="0">
                <a:solidFill>
                  <a:srgbClr val="555555"/>
                </a:solidFill>
                <a:effectLst/>
                <a:latin typeface="Salesforce Sans"/>
              </a:rPr>
              <a:t>Viewing contextual In-Product Help to discover and learn about elements and properties without leaving your script.</a:t>
            </a:r>
          </a:p>
          <a:p>
            <a:pPr marL="171450" indent="-171450" algn="l">
              <a:buFont typeface="Arial" panose="020B0604020202020204" pitchFamily="34" charset="0"/>
              <a:buChar char="•"/>
            </a:pPr>
            <a:r>
              <a:rPr lang="en-US" b="0" i="0" dirty="0">
                <a:solidFill>
                  <a:srgbClr val="555555"/>
                </a:solidFill>
                <a:effectLst/>
                <a:latin typeface="Salesforce Sans"/>
              </a:rPr>
              <a:t>Previewing, testing, and debugging your script in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rgbClr val="313537"/>
              </a:solidFill>
              <a:effectLst/>
              <a:latin typeface="Proxima Nova Light"/>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26</a:t>
            </a:fld>
            <a:endParaRPr lang="en-IN"/>
          </a:p>
        </p:txBody>
      </p:sp>
    </p:spTree>
    <p:extLst>
      <p:ext uri="{BB962C8B-B14F-4D97-AF65-F5344CB8AC3E}">
        <p14:creationId xmlns:p14="http://schemas.microsoft.com/office/powerpoint/2010/main" val="781285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200" b="1" dirty="0" err="1">
                <a:solidFill>
                  <a:srgbClr val="000000"/>
                </a:solidFill>
                <a:effectLst/>
                <a:latin typeface="Proxima Nova Light"/>
                <a:ea typeface="Times New Roman" panose="02020603050405020304" pitchFamily="18" charset="0"/>
                <a:cs typeface="Times New Roman" panose="02020603050405020304" pitchFamily="18" charset="0"/>
              </a:rPr>
              <a:t>OmniScript</a:t>
            </a:r>
            <a:r>
              <a:rPr lang="en-IN" sz="1200" b="1" dirty="0">
                <a:solidFill>
                  <a:srgbClr val="000000"/>
                </a:solidFill>
                <a:effectLst/>
                <a:latin typeface="Proxima Nova Light"/>
                <a:ea typeface="Times New Roman" panose="02020603050405020304" pitchFamily="18" charset="0"/>
                <a:cs typeface="Times New Roman" panose="02020603050405020304" pitchFamily="18" charset="0"/>
              </a:rPr>
              <a:t> Design Considerations</a:t>
            </a:r>
          </a:p>
          <a:p>
            <a:pPr fontAlgn="base">
              <a:lnSpc>
                <a:spcPct val="107000"/>
              </a:lnSpc>
              <a:spcAft>
                <a:spcPts val="800"/>
              </a:spcAft>
            </a:pPr>
            <a:endParaRPr lang="en-IN" sz="1200" b="1" dirty="0">
              <a:solidFill>
                <a:srgbClr val="000000"/>
              </a:solidFill>
              <a:effectLst/>
              <a:latin typeface="Proxima Nova Light"/>
              <a:ea typeface="Calibri" panose="020F0502020204030204" pitchFamily="34" charset="0"/>
              <a:cs typeface="Times New Roman" panose="02020603050405020304" pitchFamily="18" charset="0"/>
            </a:endParaRPr>
          </a:p>
          <a:p>
            <a:pPr fontAlgn="base">
              <a:lnSpc>
                <a:spcPct val="107000"/>
              </a:lnSpc>
              <a:spcAft>
                <a:spcPts val="800"/>
              </a:spcAft>
            </a:pPr>
            <a:r>
              <a:rPr lang="en-IN" sz="1200" kern="1200" dirty="0">
                <a:solidFill>
                  <a:srgbClr val="313537"/>
                </a:solidFill>
                <a:effectLst/>
                <a:latin typeface="Proxima Nova Light"/>
                <a:ea typeface="Calibri" panose="020F0502020204030204" pitchFamily="34" charset="0"/>
                <a:cs typeface="Times New Roman" panose="02020603050405020304" pitchFamily="18" charset="0"/>
              </a:rPr>
              <a:t>Two key design tenants</a:t>
            </a:r>
          </a:p>
          <a:p>
            <a:pPr fontAlgn="base">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defTabSz="914400" rtl="0" eaLnBrk="1" fontAlgn="base" latinLnBrk="0" hangingPunct="1">
              <a:lnSpc>
                <a:spcPct val="107000"/>
              </a:lnSpc>
              <a:spcBef>
                <a:spcPts val="0"/>
              </a:spcBef>
              <a:spcAft>
                <a:spcPts val="800"/>
              </a:spcAft>
              <a:buClrTx/>
              <a:buSzPts val="1000"/>
              <a:buFont typeface="Symbol" panose="05050102010706020507" pitchFamily="18" charset="2"/>
              <a:buChar char=""/>
              <a:tabLst>
                <a:tab pos="457200" algn="l"/>
              </a:tabLst>
              <a:defRPr/>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It's all about the user experience! There is high fidelity control on how that digital experience for the end user works.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endParaRPr lang="en-IN" sz="1200" dirty="0">
              <a:solidFill>
                <a:srgbClr val="313537"/>
              </a:solidFill>
              <a:effectLst/>
              <a:latin typeface="Proxima Nova Light"/>
              <a:ea typeface="Times New Roman" panose="02020603050405020304" pitchFamily="18"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200">
                <a:solidFill>
                  <a:srgbClr val="313537"/>
                </a:solidFill>
                <a:effectLst/>
                <a:latin typeface="Proxima Nova Light"/>
                <a:ea typeface="Times New Roman" panose="02020603050405020304" pitchFamily="18" charset="0"/>
                <a:cs typeface="Times New Roman" panose="02020603050405020304" pitchFamily="18" charset="0"/>
              </a:rPr>
              <a:t>OmniScript </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has been carefully crafted to manage the underlying data payload that drives pricing, configuration, and product selection, also known as CPQ.</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27</a:t>
            </a:fld>
            <a:endParaRPr lang="en-IN"/>
          </a:p>
        </p:txBody>
      </p:sp>
    </p:spTree>
    <p:extLst>
      <p:ext uri="{BB962C8B-B14F-4D97-AF65-F5344CB8AC3E}">
        <p14:creationId xmlns:p14="http://schemas.microsoft.com/office/powerpoint/2010/main" val="496306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DataRaptors </a:t>
            </a:r>
          </a:p>
          <a:p>
            <a:pPr>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 big part of working with vertical data models and complex vertical applications is moving data into and out of Salesforce and between Salesforce related systems. When doing this we must be aware of the relationships between the Salesforce objects and these data mappings.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We accomplish this using </a:t>
            </a: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a:t>
            </a: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DataRaptor</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which is a configurable data transformation engine.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 </a:t>
            </a:r>
          </a:p>
          <a:p>
            <a:pPr fontAlgn="base">
              <a:lnSpc>
                <a:spcPct val="107000"/>
              </a:lnSpc>
              <a:spcAft>
                <a:spcPts val="800"/>
              </a:spcAft>
            </a:pPr>
            <a:r>
              <a:rPr lang="en-IN" sz="1200" b="1" dirty="0" err="1">
                <a:solidFill>
                  <a:srgbClr val="000000"/>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000000"/>
                </a:solidFill>
                <a:effectLst/>
                <a:latin typeface="Proxima Nova Light"/>
                <a:ea typeface="Times New Roman" panose="02020603050405020304" pitchFamily="18" charset="0"/>
                <a:cs typeface="Times New Roman" panose="02020603050405020304" pitchFamily="18" charset="0"/>
              </a:rPr>
              <a:t> </a:t>
            </a:r>
            <a:r>
              <a:rPr lang="en-IN" sz="1200" b="1" dirty="0" err="1">
                <a:solidFill>
                  <a:srgbClr val="000000"/>
                </a:solidFill>
                <a:effectLst/>
                <a:latin typeface="Proxima Nova Light"/>
                <a:ea typeface="Times New Roman" panose="02020603050405020304" pitchFamily="18" charset="0"/>
                <a:cs typeface="Times New Roman" panose="02020603050405020304" pitchFamily="18" charset="0"/>
              </a:rPr>
              <a:t>DataRaptor</a:t>
            </a:r>
            <a:r>
              <a:rPr lang="en-IN" sz="1200" b="1" dirty="0">
                <a:solidFill>
                  <a:srgbClr val="000000"/>
                </a:solidFill>
                <a:effectLst/>
                <a:latin typeface="Proxima Nova Light"/>
                <a:ea typeface="Times New Roman" panose="02020603050405020304" pitchFamily="18" charset="0"/>
                <a:cs typeface="Times New Roman" panose="02020603050405020304" pitchFamily="18" charset="0"/>
              </a:rPr>
              <a:t> can do the following: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Take arbitrary, hierarchical data structured in JSON and push it into Salesforce, as well as take care of all of the data references (pointers).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3390"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Take data that's in a hierarchical structure inside of Salesforce and change how it is structured: where the parent/child relationships are, flatten objects, change and map nodes, and extract it as a JSON object.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3390"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Transform data, one of the most common uses. When building out a Salesforce application, the translation from what the API is to how it needs to be presented in the UI layer is done through code. Because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DataRaptor</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can do transforms with a configured mapping, all of that apex code can be turned into a straightforward configuration in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DataRaptor</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453390"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Treat bulk import like an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upsert</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where, instead of having a JSON object, there is a wide record that represents the fields that need to get pushed into a hierarchical object inside of Salesforce.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28</a:t>
            </a:fld>
            <a:endParaRPr lang="en-IN"/>
          </a:p>
        </p:txBody>
      </p:sp>
    </p:spTree>
    <p:extLst>
      <p:ext uri="{BB962C8B-B14F-4D97-AF65-F5344CB8AC3E}">
        <p14:creationId xmlns:p14="http://schemas.microsoft.com/office/powerpoint/2010/main" val="3376827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200" b="1" dirty="0">
              <a:effectLst/>
              <a:latin typeface="Proxima Nova Light"/>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29</a:t>
            </a:fld>
            <a:endParaRPr lang="en-IN"/>
          </a:p>
        </p:txBody>
      </p:sp>
    </p:spTree>
    <p:extLst>
      <p:ext uri="{BB962C8B-B14F-4D97-AF65-F5344CB8AC3E}">
        <p14:creationId xmlns:p14="http://schemas.microsoft.com/office/powerpoint/2010/main" val="3238640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30</a:t>
            </a:fld>
            <a:endParaRPr lang="en-IN"/>
          </a:p>
        </p:txBody>
      </p:sp>
    </p:spTree>
    <p:extLst>
      <p:ext uri="{BB962C8B-B14F-4D97-AF65-F5344CB8AC3E}">
        <p14:creationId xmlns:p14="http://schemas.microsoft.com/office/powerpoint/2010/main" val="3893056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kern="1200" dirty="0" err="1">
                <a:solidFill>
                  <a:srgbClr val="313537"/>
                </a:solidFill>
                <a:effectLst/>
                <a:latin typeface="Proxima Nova Light"/>
                <a:cs typeface="Times New Roman" panose="02020603050405020304" pitchFamily="18" charset="0"/>
              </a:rPr>
              <a:t>OmniStudio</a:t>
            </a:r>
            <a:r>
              <a:rPr lang="en-US" sz="1200" b="1" kern="1200" dirty="0">
                <a:solidFill>
                  <a:srgbClr val="313537"/>
                </a:solidFill>
                <a:effectLst/>
                <a:latin typeface="Proxima Nova Light"/>
                <a:cs typeface="Times New Roman" panose="02020603050405020304" pitchFamily="18" charset="0"/>
              </a:rPr>
              <a:t> Integration Procedures</a:t>
            </a:r>
          </a:p>
          <a:p>
            <a:pPr algn="l" rtl="0"/>
            <a:endParaRPr lang="en-US" sz="1200" kern="1200" dirty="0">
              <a:solidFill>
                <a:srgbClr val="313537"/>
              </a:solidFill>
              <a:effectLst/>
              <a:latin typeface="Proxima Nova Light"/>
              <a:cs typeface="Times New Roman" panose="02020603050405020304" pitchFamily="18" charset="0"/>
            </a:endParaRPr>
          </a:p>
          <a:p>
            <a:pPr algn="l" rtl="0"/>
            <a:r>
              <a:rPr lang="en-US" sz="1200" kern="1200" dirty="0" err="1">
                <a:solidFill>
                  <a:srgbClr val="313537"/>
                </a:solidFill>
                <a:effectLst/>
                <a:latin typeface="Proxima Nova Light"/>
                <a:cs typeface="Times New Roman" panose="02020603050405020304" pitchFamily="18" charset="0"/>
              </a:rPr>
              <a:t>OmniStudio</a:t>
            </a:r>
            <a:r>
              <a:rPr lang="en-US" sz="1200" kern="1200" dirty="0">
                <a:solidFill>
                  <a:srgbClr val="313537"/>
                </a:solidFill>
                <a:effectLst/>
                <a:latin typeface="Proxima Nova Light"/>
                <a:cs typeface="Times New Roman" panose="02020603050405020304" pitchFamily="18" charset="0"/>
              </a:rPr>
              <a:t> Integration Procedures are declarative, server-side processes that execute multiple actions in a single server call. Integration procedures can read and write data from Salesforce and from external systems (using REST calls) and can call Apex code. An Integration Procedure can be called from an OmniScript, an API, or an Apex method, and can be a data source for a FlexCard.</a:t>
            </a:r>
          </a:p>
          <a:p>
            <a:pPr algn="l" rtl="0"/>
            <a:endParaRPr lang="en-US" sz="1200" kern="1200" dirty="0">
              <a:solidFill>
                <a:srgbClr val="313537"/>
              </a:solidFill>
              <a:effectLst/>
              <a:latin typeface="Proxima Nova Light"/>
              <a:cs typeface="Times New Roman" panose="02020603050405020304" pitchFamily="18" charset="0"/>
            </a:endParaRPr>
          </a:p>
          <a:p>
            <a:pPr algn="l" rtl="0"/>
            <a:r>
              <a:rPr lang="en-US" sz="1200" kern="1200" dirty="0">
                <a:solidFill>
                  <a:srgbClr val="313537"/>
                </a:solidFill>
                <a:effectLst/>
                <a:latin typeface="Proxima Nova Light"/>
                <a:cs typeface="Times New Roman" panose="02020603050405020304" pitchFamily="18" charset="0"/>
              </a:rPr>
              <a:t>Integration Procedures are optimal when you need to access and transform data from third-party sources and no user interaction is required, and moving the workload from client to server is desirable.</a:t>
            </a:r>
          </a:p>
          <a:p>
            <a:pPr algn="l" rtl="0"/>
            <a:endParaRPr lang="en-US" sz="1200" kern="1200" dirty="0">
              <a:solidFill>
                <a:srgbClr val="313537"/>
              </a:solidFill>
              <a:effectLst/>
              <a:latin typeface="Proxima Nova Light"/>
              <a:cs typeface="Times New Roman" panose="02020603050405020304" pitchFamily="18" charset="0"/>
            </a:endParaRPr>
          </a:p>
          <a:p>
            <a:pPr algn="l" rtl="0"/>
            <a:r>
              <a:rPr lang="en-US" sz="1200" kern="1200" dirty="0">
                <a:solidFill>
                  <a:srgbClr val="313537"/>
                </a:solidFill>
                <a:effectLst/>
                <a:latin typeface="Proxima Nova Light"/>
                <a:cs typeface="Times New Roman" panose="02020603050405020304" pitchFamily="18" charset="0"/>
              </a:rPr>
              <a:t>Integration Procedures can do some things that OmniScripts can't, the most important of which is list processing with Loop Blocks and List Actions. Integration Procedures can perform more data processing steps than DataRaptors can, and they're more flexible than Calculation Procedures.</a:t>
            </a:r>
          </a:p>
          <a:p>
            <a:pPr fontAlgn="base">
              <a:lnSpc>
                <a:spcPct val="107000"/>
              </a:lnSpc>
              <a:spcAft>
                <a:spcPts val="800"/>
              </a:spcAft>
            </a:pPr>
            <a:endParaRPr lang="en-IN" sz="1200" b="1" dirty="0">
              <a:solidFill>
                <a:srgbClr val="000000"/>
              </a:solidFill>
              <a:effectLst/>
              <a:latin typeface="Proxima Nova Light"/>
              <a:ea typeface="Times New Roman" panose="02020603050405020304" pitchFamily="18" charset="0"/>
              <a:cs typeface="Times New Roman" panose="02020603050405020304" pitchFamily="18"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Use Integration Procedures when you want to do more than a single step unlike DataRaptor. For example, when you do API calls, you want multiple steps and processes hooked together. This is an example of a multi-step process using DataRaptor and Integration Procedures.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31</a:t>
            </a:fld>
            <a:endParaRPr lang="en-IN"/>
          </a:p>
        </p:txBody>
      </p:sp>
    </p:spTree>
    <p:extLst>
      <p:ext uri="{BB962C8B-B14F-4D97-AF65-F5344CB8AC3E}">
        <p14:creationId xmlns:p14="http://schemas.microsoft.com/office/powerpoint/2010/main" val="295415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72513E-D287-4997-8756-85F37631360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49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IN" sz="1200" b="1" dirty="0">
              <a:effectLst/>
              <a:latin typeface="Proxima Nova Light"/>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32</a:t>
            </a:fld>
            <a:endParaRPr lang="en-IN"/>
          </a:p>
        </p:txBody>
      </p:sp>
    </p:spTree>
    <p:extLst>
      <p:ext uri="{BB962C8B-B14F-4D97-AF65-F5344CB8AC3E}">
        <p14:creationId xmlns:p14="http://schemas.microsoft.com/office/powerpoint/2010/main" val="3769938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33</a:t>
            </a:fld>
            <a:endParaRPr lang="en-IN"/>
          </a:p>
        </p:txBody>
      </p:sp>
    </p:spTree>
    <p:extLst>
      <p:ext uri="{BB962C8B-B14F-4D97-AF65-F5344CB8AC3E}">
        <p14:creationId xmlns:p14="http://schemas.microsoft.com/office/powerpoint/2010/main" val="31952864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200" b="1" kern="1200" dirty="0">
                <a:solidFill>
                  <a:srgbClr val="313537"/>
                </a:solidFill>
                <a:effectLst/>
                <a:latin typeface="Proxima Nova Light"/>
                <a:ea typeface="+mn-ea"/>
                <a:cs typeface="Times New Roman" panose="02020603050405020304" pitchFamily="18" charset="0"/>
              </a:rPr>
              <a:t>Calculation Procedures </a:t>
            </a:r>
            <a:r>
              <a:rPr lang="en-IN" sz="1200" kern="1200" dirty="0">
                <a:solidFill>
                  <a:srgbClr val="313537"/>
                </a:solidFill>
                <a:effectLst/>
                <a:latin typeface="Proxima Nova Light"/>
                <a:ea typeface="+mn-ea"/>
                <a:cs typeface="Times New Roman" panose="02020603050405020304" pitchFamily="18" charset="0"/>
              </a:rPr>
              <a:t>is a highly configurable service, a mechanism typically used for pricing. Calculation Procedures allow complex math to be configured procedurally on top of the Salesforce platform. You can run a detailed set of mathematical processing steps to do the kinds of calculations required in industries where more than a simple mathematical function is required. When there are a number of factors, values, and calculations, a calculation procedure can call one or more calculation matrices (which are lookup tables). </a:t>
            </a:r>
          </a:p>
          <a:p>
            <a:pPr marL="0" algn="l" defTabSz="914400" rtl="0" eaLnBrk="1" fontAlgn="base" latinLnBrk="0" hangingPunct="1">
              <a:lnSpc>
                <a:spcPct val="107000"/>
              </a:lnSpc>
              <a:spcAft>
                <a:spcPts val="800"/>
              </a:spcAft>
            </a:pPr>
            <a:r>
              <a:rPr lang="en-IN" sz="1200" kern="1200" dirty="0">
                <a:solidFill>
                  <a:srgbClr val="313537"/>
                </a:solidFill>
                <a:effectLst/>
                <a:latin typeface="Proxima Nova Light"/>
                <a:ea typeface="+mn-ea"/>
                <a:cs typeface="Times New Roman" panose="02020603050405020304" pitchFamily="18" charset="0"/>
              </a:rPr>
              <a:t> </a:t>
            </a:r>
          </a:p>
          <a:p>
            <a:pPr marL="0" algn="l" defTabSz="914400" rtl="0" eaLnBrk="1" fontAlgn="base" latinLnBrk="0" hangingPunct="1">
              <a:lnSpc>
                <a:spcPct val="107000"/>
              </a:lnSpc>
              <a:spcAft>
                <a:spcPts val="800"/>
              </a:spcAft>
            </a:pPr>
            <a:r>
              <a:rPr lang="en-IN" sz="1200" kern="1200" dirty="0">
                <a:solidFill>
                  <a:srgbClr val="313537"/>
                </a:solidFill>
                <a:effectLst/>
                <a:latin typeface="Proxima Nova Light"/>
                <a:ea typeface="+mn-ea"/>
                <a:cs typeface="Times New Roman" panose="02020603050405020304" pitchFamily="18" charset="0"/>
              </a:rPr>
              <a:t>Calculation Procedures is another example of the metadata configurable capabilities of Vlocity. Instead of having to write a lot of code, you can hook together a series of sequential calculation steps (including pricing lookups and matrix lookups) to take a set of inputs and give an output.</a:t>
            </a:r>
          </a:p>
          <a:p>
            <a:pPr algn="just" fontAlgn="base">
              <a:lnSpc>
                <a:spcPct val="107000"/>
              </a:lnSpc>
              <a:spcAft>
                <a:spcPts val="800"/>
              </a:spcAft>
            </a:pPr>
            <a:endParaRPr lang="en-IN" sz="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34</a:t>
            </a:fld>
            <a:endParaRPr lang="en-IN"/>
          </a:p>
        </p:txBody>
      </p:sp>
    </p:spTree>
    <p:extLst>
      <p:ext uri="{BB962C8B-B14F-4D97-AF65-F5344CB8AC3E}">
        <p14:creationId xmlns:p14="http://schemas.microsoft.com/office/powerpoint/2010/main" val="175042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kern="1200" dirty="0">
                <a:solidFill>
                  <a:srgbClr val="313537"/>
                </a:solidFill>
                <a:effectLst/>
                <a:latin typeface="Proxima Nova Light"/>
                <a:ea typeface="+mn-ea"/>
                <a:cs typeface="Times New Roman" panose="02020603050405020304" pitchFamily="18" charset="0"/>
              </a:rPr>
              <a:t>Calculation Procedures </a:t>
            </a:r>
            <a:r>
              <a:rPr lang="en-US" sz="1200" kern="1200" dirty="0">
                <a:solidFill>
                  <a:srgbClr val="313537"/>
                </a:solidFill>
                <a:effectLst/>
                <a:latin typeface="Proxima Nova Light"/>
                <a:ea typeface="+mn-ea"/>
                <a:cs typeface="Times New Roman" panose="02020603050405020304" pitchFamily="18" charset="0"/>
              </a:rPr>
              <a:t>allow complex math to be configured within </a:t>
            </a:r>
            <a:r>
              <a:rPr lang="en-US" sz="1200" kern="1200" dirty="0" err="1">
                <a:solidFill>
                  <a:srgbClr val="313537"/>
                </a:solidFill>
                <a:effectLst/>
                <a:latin typeface="Proxima Nova Light"/>
                <a:ea typeface="+mn-ea"/>
                <a:cs typeface="Times New Roman" panose="02020603050405020304" pitchFamily="18" charset="0"/>
              </a:rPr>
              <a:t>OmniStudio</a:t>
            </a:r>
            <a:r>
              <a:rPr lang="en-US" sz="1200" kern="1200" dirty="0">
                <a:solidFill>
                  <a:srgbClr val="313537"/>
                </a:solidFill>
                <a:effectLst/>
                <a:latin typeface="Proxima Nova Light"/>
                <a:ea typeface="+mn-ea"/>
                <a:cs typeface="Times New Roman" panose="02020603050405020304" pitchFamily="18" charset="0"/>
              </a:rPr>
              <a:t>. Sometimes you need more than a simple mathematical equation, and configuring Calculation Procedures enables you to run just this kind of comprehensive and detailed set of mathematical processing steps. To handle many factors, values, and calculations, a Calculation Procedure can call up one or more Calculation Matrices. </a:t>
            </a:r>
          </a:p>
          <a:p>
            <a:pPr algn="just" fontAlgn="base">
              <a:lnSpc>
                <a:spcPct val="107000"/>
              </a:lnSpc>
              <a:spcAft>
                <a:spcPts val="800"/>
              </a:spcAft>
            </a:pPr>
            <a:endParaRPr lang="en-IN" sz="1200" kern="1200" dirty="0">
              <a:solidFill>
                <a:srgbClr val="313537"/>
              </a:solidFill>
              <a:effectLst/>
              <a:latin typeface="Proxima Nova Light"/>
              <a:ea typeface="+mn-ea"/>
              <a:cs typeface="Times New Roman" panose="02020603050405020304" pitchFamily="18" charset="0"/>
            </a:endParaRPr>
          </a:p>
          <a:p>
            <a:pPr marL="0" marR="0" lvl="0" indent="0" algn="just" defTabSz="914400" rtl="0" eaLnBrk="1" fontAlgn="base" latinLnBrk="0" hangingPunct="1">
              <a:lnSpc>
                <a:spcPct val="107000"/>
              </a:lnSpc>
              <a:spcBef>
                <a:spcPts val="0"/>
              </a:spcBef>
              <a:spcAft>
                <a:spcPts val="800"/>
              </a:spcAft>
              <a:buClrTx/>
              <a:buSzTx/>
              <a:buFontTx/>
              <a:buNone/>
              <a:tabLst/>
              <a:defRPr/>
            </a:pPr>
            <a:r>
              <a:rPr lang="en-IN" sz="1200" b="1" kern="1200" dirty="0">
                <a:solidFill>
                  <a:srgbClr val="313537"/>
                </a:solidFill>
                <a:effectLst/>
                <a:latin typeface="Proxima Nova Light"/>
                <a:ea typeface="+mn-ea"/>
                <a:cs typeface="Times New Roman" panose="02020603050405020304" pitchFamily="18" charset="0"/>
              </a:rPr>
              <a:t>Calculation Matrices </a:t>
            </a:r>
            <a:r>
              <a:rPr lang="en-IN" sz="1200" kern="1200" dirty="0">
                <a:solidFill>
                  <a:srgbClr val="313537"/>
                </a:solidFill>
                <a:effectLst/>
                <a:latin typeface="Proxima Nova Light"/>
                <a:ea typeface="+mn-ea"/>
                <a:cs typeface="Times New Roman" panose="02020603050405020304" pitchFamily="18" charset="0"/>
              </a:rPr>
              <a:t>- </a:t>
            </a:r>
            <a:r>
              <a:rPr lang="en-US" sz="1200" kern="1200" dirty="0">
                <a:solidFill>
                  <a:srgbClr val="313537"/>
                </a:solidFill>
                <a:effectLst/>
                <a:latin typeface="Proxima Nova Light"/>
                <a:ea typeface="+mn-ea"/>
                <a:cs typeface="Times New Roman" panose="02020603050405020304" pitchFamily="18" charset="0"/>
              </a:rPr>
              <a:t>These are simply lookup tables that take a unique input or set of inputs and return an output or set of outputs. Use a Calculation Matrix whenever you need to look up data. A Calculation Matrix adds to the functionality of OmniScripts and </a:t>
            </a:r>
            <a:r>
              <a:rPr lang="en-US" sz="1200" kern="1200" dirty="0" err="1">
                <a:solidFill>
                  <a:srgbClr val="313537"/>
                </a:solidFill>
                <a:effectLst/>
                <a:latin typeface="Proxima Nova Light"/>
                <a:ea typeface="+mn-ea"/>
                <a:cs typeface="Times New Roman" panose="02020603050405020304" pitchFamily="18" charset="0"/>
              </a:rPr>
              <a:t>OmniStudio</a:t>
            </a:r>
            <a:r>
              <a:rPr lang="en-US" sz="1200" kern="1200" dirty="0">
                <a:solidFill>
                  <a:srgbClr val="313537"/>
                </a:solidFill>
                <a:effectLst/>
                <a:latin typeface="Proxima Nova Light"/>
                <a:ea typeface="+mn-ea"/>
                <a:cs typeface="Times New Roman" panose="02020603050405020304" pitchFamily="18" charset="0"/>
              </a:rPr>
              <a:t> Integration Procedures. U</a:t>
            </a:r>
            <a:r>
              <a:rPr lang="en-IN" sz="1200" kern="1200" dirty="0">
                <a:solidFill>
                  <a:srgbClr val="313537"/>
                </a:solidFill>
                <a:effectLst/>
                <a:latin typeface="Proxima Nova Light"/>
                <a:ea typeface="+mn-ea"/>
                <a:cs typeface="Times New Roman" panose="02020603050405020304" pitchFamily="18" charset="0"/>
              </a:rPr>
              <a:t>sing the Matrix Action </a:t>
            </a:r>
            <a:r>
              <a:rPr lang="en-US" sz="1200" kern="1200" dirty="0">
                <a:solidFill>
                  <a:srgbClr val="313537"/>
                </a:solidFill>
                <a:effectLst/>
                <a:latin typeface="Proxima Nova Light"/>
                <a:ea typeface="+mn-ea"/>
                <a:cs typeface="Times New Roman" panose="02020603050405020304" pitchFamily="18" charset="0"/>
              </a:rPr>
              <a:t>you can call a Calculation Matrix from either tool.</a:t>
            </a:r>
          </a:p>
          <a:p>
            <a:pPr algn="just" fontAlgn="base">
              <a:lnSpc>
                <a:spcPct val="107000"/>
              </a:lnSpc>
              <a:spcAft>
                <a:spcPts val="800"/>
              </a:spcAft>
            </a:pPr>
            <a:endParaRPr lang="en-IN" sz="1200" kern="1200" dirty="0">
              <a:solidFill>
                <a:srgbClr val="313537"/>
              </a:solidFill>
              <a:effectLst/>
              <a:latin typeface="Proxima Nova Light"/>
              <a:ea typeface="+mn-ea"/>
              <a:cs typeface="Times New Roman" panose="02020603050405020304" pitchFamily="18" charset="0"/>
            </a:endParaRPr>
          </a:p>
          <a:p>
            <a:pPr algn="l"/>
            <a:r>
              <a:rPr lang="en-US" sz="1200" kern="1200" dirty="0">
                <a:solidFill>
                  <a:srgbClr val="313537"/>
                </a:solidFill>
                <a:effectLst/>
                <a:latin typeface="Proxima Nova Light"/>
                <a:ea typeface="+mn-ea"/>
                <a:cs typeface="Times New Roman" panose="02020603050405020304" pitchFamily="18" charset="0"/>
              </a:rPr>
              <a:t>There are three types of Calculation Matrices, and their uses vary.</a:t>
            </a:r>
          </a:p>
          <a:p>
            <a:pPr algn="l"/>
            <a:endParaRPr lang="en-US" sz="1200" kern="1200" dirty="0">
              <a:solidFill>
                <a:srgbClr val="313537"/>
              </a:solidFill>
              <a:effectLst/>
              <a:latin typeface="Proxima Nova Light"/>
              <a:ea typeface="+mn-ea"/>
              <a:cs typeface="Times New Roman" panose="02020603050405020304" pitchFamily="18" charset="0"/>
            </a:endParaRP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Standard Calculation Matrix: </a:t>
            </a:r>
            <a:r>
              <a:rPr lang="en-US" sz="1200" kern="1200" dirty="0">
                <a:solidFill>
                  <a:srgbClr val="313537"/>
                </a:solidFill>
                <a:effectLst/>
                <a:latin typeface="Proxima Nova Light"/>
                <a:ea typeface="+mn-ea"/>
                <a:cs typeface="Times New Roman" panose="02020603050405020304" pitchFamily="18" charset="0"/>
              </a:rPr>
              <a:t>Used when your matrix doesn't need to be a part of a group or versioned row by row.</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Grouped Calculation Matrix: </a:t>
            </a:r>
            <a:r>
              <a:rPr lang="en-US" sz="1200" kern="1200" dirty="0">
                <a:solidFill>
                  <a:srgbClr val="313537"/>
                </a:solidFill>
                <a:effectLst/>
                <a:latin typeface="Proxima Nova Light"/>
                <a:ea typeface="+mn-ea"/>
                <a:cs typeface="Times New Roman" panose="02020603050405020304" pitchFamily="18" charset="0"/>
              </a:rPr>
              <a:t>Used to group similar matrices with the same Input and Output headers together.</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Row-Versioned Calculation Matrix: </a:t>
            </a:r>
            <a:r>
              <a:rPr lang="en-US" sz="1200" kern="1200" dirty="0">
                <a:solidFill>
                  <a:srgbClr val="313537"/>
                </a:solidFill>
                <a:effectLst/>
                <a:latin typeface="Proxima Nova Light"/>
                <a:ea typeface="+mn-ea"/>
                <a:cs typeface="Times New Roman" panose="02020603050405020304" pitchFamily="18" charset="0"/>
              </a:rPr>
              <a:t>Used if you have a matrix with many rows and may need to change small portions of the data at a time. Each row has its own start date and time</a:t>
            </a:r>
          </a:p>
          <a:p>
            <a:pPr marL="0" indent="0" algn="l">
              <a:buFont typeface="Arial" panose="020B0604020202020204" pitchFamily="34" charset="0"/>
              <a:buNone/>
            </a:pPr>
            <a:endParaRPr lang="en-US" sz="1200" kern="1200" dirty="0">
              <a:solidFill>
                <a:srgbClr val="313537"/>
              </a:solidFill>
              <a:effectLst/>
              <a:latin typeface="Proxima Nova Light"/>
              <a:ea typeface="+mn-ea"/>
              <a:cs typeface="Times New Roman" panose="02020603050405020304" pitchFamily="18" charset="0"/>
            </a:endParaRPr>
          </a:p>
          <a:p>
            <a:pPr marL="0" indent="0" algn="l">
              <a:buFont typeface="Arial" panose="020B0604020202020204" pitchFamily="34" charset="0"/>
              <a:buNone/>
            </a:pPr>
            <a:r>
              <a:rPr lang="en-US" sz="1200" b="1" kern="1200" dirty="0">
                <a:solidFill>
                  <a:srgbClr val="313537"/>
                </a:solidFill>
                <a:effectLst/>
                <a:latin typeface="Proxima Nova Light"/>
                <a:ea typeface="+mn-ea"/>
                <a:cs typeface="Times New Roman" panose="02020603050405020304" pitchFamily="18" charset="0"/>
              </a:rPr>
              <a:t>Calculation Procedures</a:t>
            </a:r>
          </a:p>
          <a:p>
            <a:pPr algn="l"/>
            <a:r>
              <a:rPr lang="en-US" sz="1200" kern="1200" dirty="0" err="1">
                <a:solidFill>
                  <a:srgbClr val="313537"/>
                </a:solidFill>
                <a:effectLst/>
                <a:latin typeface="Proxima Nova Light"/>
                <a:ea typeface="+mn-ea"/>
                <a:cs typeface="Times New Roman" panose="02020603050405020304" pitchFamily="18" charset="0"/>
              </a:rPr>
              <a:t>OmniStudio</a:t>
            </a:r>
            <a:r>
              <a:rPr lang="en-US" sz="1200" kern="1200" dirty="0">
                <a:solidFill>
                  <a:srgbClr val="313537"/>
                </a:solidFill>
                <a:effectLst/>
                <a:latin typeface="Proxima Nova Light"/>
                <a:ea typeface="+mn-ea"/>
                <a:cs typeface="Times New Roman" panose="02020603050405020304" pitchFamily="18" charset="0"/>
              </a:rPr>
              <a:t> Calculation Procedures allow you to perform multiple mathematical operations and transformations at the same time. They take inputs as formatted JSON data and use lookup matrices, algebraic operations, and aggregation operations to calculate new data. They output specified data in formatted JSON and they can have conditional steps. Calculation Procedures are used to configure matrix lookups, set variables and constants, and perform basic math operations.</a:t>
            </a:r>
          </a:p>
          <a:p>
            <a:pPr algn="l"/>
            <a:endParaRPr lang="en-US" sz="1200" kern="1200" dirty="0">
              <a:solidFill>
                <a:srgbClr val="313537"/>
              </a:solidFill>
              <a:effectLst/>
              <a:latin typeface="Proxima Nova Light"/>
              <a:ea typeface="+mn-ea"/>
              <a:cs typeface="Times New Roman" panose="02020603050405020304" pitchFamily="18" charset="0"/>
            </a:endParaRPr>
          </a:p>
          <a:p>
            <a:pPr algn="l"/>
            <a:r>
              <a:rPr lang="en-US" sz="1200" kern="1200" dirty="0">
                <a:solidFill>
                  <a:srgbClr val="313537"/>
                </a:solidFill>
                <a:effectLst/>
                <a:latin typeface="Proxima Nova Light"/>
                <a:ea typeface="+mn-ea"/>
                <a:cs typeface="Times New Roman" panose="02020603050405020304" pitchFamily="18" charset="0"/>
              </a:rPr>
              <a:t>Several tools in </a:t>
            </a:r>
            <a:r>
              <a:rPr lang="en-US" sz="1200" kern="1200" dirty="0" err="1">
                <a:solidFill>
                  <a:srgbClr val="313537"/>
                </a:solidFill>
                <a:effectLst/>
                <a:latin typeface="Proxima Nova Light"/>
                <a:ea typeface="+mn-ea"/>
                <a:cs typeface="Times New Roman" panose="02020603050405020304" pitchFamily="18" charset="0"/>
              </a:rPr>
              <a:t>OmniStudio</a:t>
            </a:r>
            <a:r>
              <a:rPr lang="en-US" sz="1200" kern="1200" dirty="0">
                <a:solidFill>
                  <a:srgbClr val="313537"/>
                </a:solidFill>
                <a:effectLst/>
                <a:latin typeface="Proxima Nova Light"/>
                <a:ea typeface="+mn-ea"/>
                <a:cs typeface="Times New Roman" panose="02020603050405020304" pitchFamily="18" charset="0"/>
              </a:rPr>
              <a:t> can perform mathematical operations, including </a:t>
            </a:r>
            <a:r>
              <a:rPr lang="en-US" sz="1200" kern="1200" dirty="0" err="1">
                <a:solidFill>
                  <a:srgbClr val="313537"/>
                </a:solidFill>
                <a:effectLst/>
                <a:latin typeface="Proxima Nova Light"/>
                <a:ea typeface="+mn-ea"/>
                <a:cs typeface="Times New Roman" panose="02020603050405020304" pitchFamily="18" charset="0"/>
              </a:rPr>
              <a:t>OmniStudio</a:t>
            </a:r>
            <a:r>
              <a:rPr lang="en-US" sz="1200" kern="1200" dirty="0">
                <a:solidFill>
                  <a:srgbClr val="313537"/>
                </a:solidFill>
                <a:effectLst/>
                <a:latin typeface="Proxima Nova Light"/>
                <a:ea typeface="+mn-ea"/>
                <a:cs typeface="Times New Roman" panose="02020603050405020304" pitchFamily="18" charset="0"/>
              </a:rPr>
              <a:t> DataRaptor formulas, OmniScript Formula elements, and aggregate functions. So, why should you use Calculation Procedures? Here are some of the advantages:</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Calculation Matrix integration</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Built-in JSON array calculations and aggregation functions</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Server-side execution</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Time-based execution (You can have multiple versions in place that automatically execute based on when the data call is made.)</a:t>
            </a:r>
          </a:p>
          <a:p>
            <a:pPr algn="l"/>
            <a:endParaRPr lang="en-US" sz="1200" kern="1200" dirty="0">
              <a:solidFill>
                <a:srgbClr val="313537"/>
              </a:solidFill>
              <a:effectLst/>
              <a:latin typeface="Proxima Nova Light"/>
              <a:ea typeface="+mn-ea"/>
              <a:cs typeface="Times New Roman" panose="02020603050405020304" pitchFamily="18" charset="0"/>
            </a:endParaRPr>
          </a:p>
          <a:p>
            <a:pPr algn="l"/>
            <a:r>
              <a:rPr lang="en-US" sz="1200" kern="1200" dirty="0">
                <a:solidFill>
                  <a:srgbClr val="313537"/>
                </a:solidFill>
                <a:effectLst/>
                <a:latin typeface="Proxima Nova Light"/>
                <a:ea typeface="+mn-ea"/>
                <a:cs typeface="Times New Roman" panose="02020603050405020304" pitchFamily="18" charset="0"/>
              </a:rPr>
              <a:t>Calculation Procedures can help guide a customer or agent through a series of questions and pull data from various sources. You can use Calculation Procedures to deliver quotes or determine eligibility for things such as the following.</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An individual health insurance plan to a customer via a website</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A term-life quote via an agent</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A volume discount on an order</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A permit or application fee</a:t>
            </a:r>
          </a:p>
          <a:p>
            <a:pPr marL="171450" indent="-171450" algn="l">
              <a:buFont typeface="Arial" panose="020B0604020202020204" pitchFamily="34" charset="0"/>
              <a:buChar char="•"/>
            </a:pPr>
            <a:r>
              <a:rPr lang="en-US" sz="1200" kern="1200" dirty="0">
                <a:solidFill>
                  <a:srgbClr val="313537"/>
                </a:solidFill>
                <a:effectLst/>
                <a:latin typeface="Proxima Nova Light"/>
                <a:ea typeface="+mn-ea"/>
                <a:cs typeface="Times New Roman" panose="02020603050405020304" pitchFamily="18" charset="0"/>
              </a:rPr>
              <a:t>A person applying for benefits or services</a:t>
            </a:r>
          </a:p>
          <a:p>
            <a:pPr algn="l"/>
            <a:endParaRPr lang="en-US" sz="1200" kern="1200" dirty="0">
              <a:solidFill>
                <a:srgbClr val="313537"/>
              </a:solidFill>
              <a:effectLst/>
              <a:latin typeface="Proxima Nova Light"/>
              <a:ea typeface="+mn-ea"/>
              <a:cs typeface="Times New Roman" panose="02020603050405020304" pitchFamily="18" charset="0"/>
            </a:endParaRPr>
          </a:p>
          <a:p>
            <a:pPr algn="l"/>
            <a:r>
              <a:rPr lang="en-US" sz="1200" kern="1200" dirty="0">
                <a:solidFill>
                  <a:srgbClr val="313537"/>
                </a:solidFill>
                <a:effectLst/>
                <a:latin typeface="Proxima Nova Light"/>
                <a:ea typeface="+mn-ea"/>
                <a:cs typeface="Times New Roman" panose="02020603050405020304" pitchFamily="18" charset="0"/>
              </a:rPr>
              <a:t>When there are a number of factors, values, and calculations, a Calculation Procedure can call one or more Calculation Matrices.</a:t>
            </a:r>
          </a:p>
          <a:p>
            <a:pPr marL="0" indent="0" algn="l">
              <a:buFont typeface="Arial" panose="020B0604020202020204" pitchFamily="34" charset="0"/>
              <a:buNone/>
            </a:pPr>
            <a:endParaRPr lang="en-US" sz="1200" b="0" kern="1200" dirty="0">
              <a:solidFill>
                <a:srgbClr val="313537"/>
              </a:solidFill>
              <a:effectLst/>
              <a:latin typeface="Proxima Nova Light"/>
              <a:ea typeface="+mn-ea"/>
              <a:cs typeface="Times New Roman" panose="02020603050405020304" pitchFamily="18" charset="0"/>
            </a:endParaRPr>
          </a:p>
          <a:p>
            <a:pPr algn="l"/>
            <a:r>
              <a:rPr lang="en-US" sz="1200" b="1" kern="1200" dirty="0">
                <a:solidFill>
                  <a:srgbClr val="313537"/>
                </a:solidFill>
                <a:effectLst/>
                <a:latin typeface="Proxima Nova Light"/>
                <a:ea typeface="+mn-ea"/>
                <a:cs typeface="Times New Roman" panose="02020603050405020304" pitchFamily="18" charset="0"/>
              </a:rPr>
              <a:t>How to Read a Calculation Procedure</a:t>
            </a:r>
          </a:p>
          <a:p>
            <a:pPr algn="l"/>
            <a:r>
              <a:rPr lang="en-US" sz="1200" kern="1200" dirty="0">
                <a:solidFill>
                  <a:srgbClr val="313537"/>
                </a:solidFill>
                <a:effectLst/>
                <a:latin typeface="Proxima Nova Light"/>
                <a:ea typeface="+mn-ea"/>
                <a:cs typeface="Times New Roman" panose="02020603050405020304" pitchFamily="18" charset="0"/>
              </a:rPr>
              <a:t>When reading a Calculation Procedure, it’s important to know its five basic components, outlined here.</a:t>
            </a:r>
          </a:p>
          <a:p>
            <a:pPr algn="l"/>
            <a:endParaRPr lang="en-US" sz="1200" b="1" kern="1200" dirty="0">
              <a:solidFill>
                <a:srgbClr val="313537"/>
              </a:solidFill>
              <a:effectLst/>
              <a:latin typeface="Proxima Nova Light"/>
              <a:ea typeface="+mn-ea"/>
              <a:cs typeface="Times New Roman" panose="02020603050405020304" pitchFamily="18" charset="0"/>
            </a:endParaRPr>
          </a:p>
          <a:p>
            <a:pPr algn="l"/>
            <a:r>
              <a:rPr lang="en-US" sz="1200" b="1" kern="1200" dirty="0">
                <a:solidFill>
                  <a:srgbClr val="313537"/>
                </a:solidFill>
                <a:effectLst/>
                <a:latin typeface="Proxima Nova Light"/>
                <a:ea typeface="+mn-ea"/>
                <a:cs typeface="Times New Roman" panose="02020603050405020304" pitchFamily="18" charset="0"/>
              </a:rPr>
              <a:t>Required:</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Variables and Constants: </a:t>
            </a:r>
            <a:r>
              <a:rPr lang="en-US" sz="1200" kern="1200" dirty="0">
                <a:solidFill>
                  <a:srgbClr val="313537"/>
                </a:solidFill>
                <a:effectLst/>
                <a:latin typeface="Proxima Nova Light"/>
                <a:ea typeface="+mn-ea"/>
                <a:cs typeface="Times New Roman" panose="02020603050405020304" pitchFamily="18" charset="0"/>
              </a:rPr>
              <a:t>Used in calculation steps</a:t>
            </a:r>
          </a:p>
          <a:p>
            <a:pPr algn="l"/>
            <a:endParaRPr lang="en-US" sz="1200" b="1" kern="1200" dirty="0">
              <a:solidFill>
                <a:srgbClr val="313537"/>
              </a:solidFill>
              <a:effectLst/>
              <a:latin typeface="Proxima Nova Light"/>
              <a:ea typeface="+mn-ea"/>
              <a:cs typeface="Times New Roman" panose="02020603050405020304" pitchFamily="18" charset="0"/>
            </a:endParaRPr>
          </a:p>
          <a:p>
            <a:pPr algn="l"/>
            <a:r>
              <a:rPr lang="en-US" sz="1200" b="1" kern="1200" dirty="0">
                <a:solidFill>
                  <a:srgbClr val="313537"/>
                </a:solidFill>
                <a:effectLst/>
                <a:latin typeface="Proxima Nova Light"/>
                <a:ea typeface="+mn-ea"/>
                <a:cs typeface="Times New Roman" panose="02020603050405020304" pitchFamily="18" charset="0"/>
              </a:rPr>
              <a:t>Optional:</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Calculation Steps: </a:t>
            </a:r>
            <a:r>
              <a:rPr lang="en-US" sz="1200" kern="1200" dirty="0">
                <a:solidFill>
                  <a:srgbClr val="313537"/>
                </a:solidFill>
                <a:effectLst/>
                <a:latin typeface="Proxima Nova Light"/>
                <a:ea typeface="+mn-ea"/>
                <a:cs typeface="Times New Roman" panose="02020603050405020304" pitchFamily="18" charset="0"/>
              </a:rPr>
              <a:t>Matrix and Lookup</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Aggregation Steps: </a:t>
            </a:r>
            <a:r>
              <a:rPr lang="en-US" sz="1200" kern="1200" dirty="0">
                <a:solidFill>
                  <a:srgbClr val="313537"/>
                </a:solidFill>
                <a:effectLst/>
                <a:latin typeface="Proxima Nova Light"/>
                <a:ea typeface="+mn-ea"/>
                <a:cs typeface="Times New Roman" panose="02020603050405020304" pitchFamily="18" charset="0"/>
              </a:rPr>
              <a:t>Allow you to use data from an array input where the calculations are run on each element separately</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Preprocessor Class: </a:t>
            </a:r>
            <a:r>
              <a:rPr lang="en-US" sz="1200" kern="1200" dirty="0">
                <a:solidFill>
                  <a:srgbClr val="313537"/>
                </a:solidFill>
                <a:effectLst/>
                <a:latin typeface="Proxima Nova Light"/>
                <a:ea typeface="+mn-ea"/>
                <a:cs typeface="Times New Roman" panose="02020603050405020304" pitchFamily="18" charset="0"/>
              </a:rPr>
              <a:t>Apex classes used to manipulate the input of the calculation</a:t>
            </a:r>
          </a:p>
          <a:p>
            <a:pPr marL="171450" indent="-171450" algn="l">
              <a:buFont typeface="Arial" panose="020B0604020202020204" pitchFamily="34" charset="0"/>
              <a:buChar char="•"/>
            </a:pPr>
            <a:r>
              <a:rPr lang="en-US" sz="1200" b="1" kern="1200" dirty="0">
                <a:solidFill>
                  <a:srgbClr val="313537"/>
                </a:solidFill>
                <a:effectLst/>
                <a:latin typeface="Proxima Nova Light"/>
                <a:ea typeface="+mn-ea"/>
                <a:cs typeface="Times New Roman" panose="02020603050405020304" pitchFamily="18" charset="0"/>
              </a:rPr>
              <a:t>Postprocessor Class: </a:t>
            </a:r>
            <a:r>
              <a:rPr lang="en-US" sz="1200" kern="1200" dirty="0">
                <a:solidFill>
                  <a:srgbClr val="313537"/>
                </a:solidFill>
                <a:effectLst/>
                <a:latin typeface="Proxima Nova Light"/>
                <a:ea typeface="+mn-ea"/>
                <a:cs typeface="Times New Roman" panose="02020603050405020304" pitchFamily="18" charset="0"/>
              </a:rPr>
              <a:t>Apex classes used to manipulate the output of the calculation</a:t>
            </a:r>
          </a:p>
          <a:p>
            <a:pPr algn="just" fontAlgn="base">
              <a:lnSpc>
                <a:spcPct val="107000"/>
              </a:lnSpc>
              <a:spcAft>
                <a:spcPts val="800"/>
              </a:spcAft>
            </a:pP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35</a:t>
            </a:fld>
            <a:endParaRPr lang="en-IN"/>
          </a:p>
        </p:txBody>
      </p:sp>
    </p:spTree>
    <p:extLst>
      <p:ext uri="{BB962C8B-B14F-4D97-AF65-F5344CB8AC3E}">
        <p14:creationId xmlns:p14="http://schemas.microsoft.com/office/powerpoint/2010/main" val="147593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lnSpc>
                <a:spcPct val="107000"/>
              </a:lnSpc>
              <a:spcAft>
                <a:spcPts val="800"/>
              </a:spcAft>
            </a:pPr>
            <a:r>
              <a:rPr lang="en-IN" sz="1200" dirty="0">
                <a:solidFill>
                  <a:srgbClr val="313537"/>
                </a:solidFill>
                <a:effectLst/>
                <a:latin typeface="Calibri" panose="020F0502020204030204" pitchFamily="34" charset="0"/>
                <a:ea typeface="Calibri" panose="020F0502020204030204" pitchFamily="34" charset="0"/>
                <a:cs typeface="Arial" panose="020B0604020202020204" pitchFamily="34" charset="0"/>
              </a:rPr>
              <a:t>Download from </a:t>
            </a:r>
            <a:r>
              <a:rPr lang="en-IN" sz="1200" dirty="0">
                <a:solidFill>
                  <a:srgbClr val="313537"/>
                </a:solidFill>
                <a:effectLst/>
                <a:latin typeface="Proxima Nova Light"/>
                <a:ea typeface="Calibri" panose="020F0502020204030204" pitchFamily="34" charset="0"/>
                <a:cs typeface="Times New Roman" panose="02020603050405020304" pitchFamily="18" charset="0"/>
              </a:rPr>
              <a:t>https://drive.google.com/file/d/1t9L9VvJo1sIlN9e9pchFXVafxVl5DEBh/view?usp=sharing</a:t>
            </a:r>
            <a:endParaRPr lang="en-IN" sz="1200" dirty="0">
              <a:solidFill>
                <a:srgbClr val="313537"/>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36</a:t>
            </a:fld>
            <a:endParaRPr lang="en-IN"/>
          </a:p>
        </p:txBody>
      </p:sp>
    </p:spTree>
    <p:extLst>
      <p:ext uri="{BB962C8B-B14F-4D97-AF65-F5344CB8AC3E}">
        <p14:creationId xmlns:p14="http://schemas.microsoft.com/office/powerpoint/2010/main" val="1321535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000" b="1" dirty="0" err="1">
                <a:solidFill>
                  <a:srgbClr val="313537"/>
                </a:solidFill>
                <a:effectLst/>
                <a:latin typeface="Proxima Nova Light"/>
                <a:ea typeface="Times New Roman" panose="02020603050405020304" pitchFamily="18" charset="0"/>
              </a:rPr>
              <a:t>Vlocity</a:t>
            </a:r>
            <a:r>
              <a:rPr lang="en-IN" sz="1000" b="1" dirty="0">
                <a:solidFill>
                  <a:srgbClr val="313537"/>
                </a:solidFill>
                <a:effectLst/>
                <a:latin typeface="Proxima Nova Light"/>
                <a:ea typeface="Times New Roman" panose="02020603050405020304" pitchFamily="18" charset="0"/>
              </a:rPr>
              <a:t> Industry Process Library (VPL)</a:t>
            </a:r>
            <a:endParaRPr lang="en-IN" sz="1000" dirty="0">
              <a:effectLst/>
              <a:latin typeface="Times New Roman" panose="02020603050405020304" pitchFamily="18" charset="0"/>
              <a:ea typeface="Times New Roman" panose="02020603050405020304" pitchFamily="18" charset="0"/>
            </a:endParaRPr>
          </a:p>
          <a:p>
            <a:pPr algn="just" fontAlgn="base">
              <a:lnSpc>
                <a:spcPct val="107000"/>
              </a:lnSpc>
              <a:spcAft>
                <a:spcPts val="800"/>
              </a:spcAft>
            </a:pPr>
            <a:r>
              <a:rPr lang="en-IN" sz="10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000" dirty="0">
                <a:solidFill>
                  <a:srgbClr val="313537"/>
                </a:solidFill>
                <a:effectLst/>
                <a:latin typeface="Proxima Nova Light"/>
                <a:ea typeface="Times New Roman" panose="02020603050405020304" pitchFamily="18" charset="0"/>
                <a:cs typeface="Times New Roman" panose="02020603050405020304" pitchFamily="18" charset="0"/>
              </a:rPr>
              <a:t>Install pre-built business processes from the </a:t>
            </a:r>
            <a:r>
              <a:rPr lang="en-IN" sz="10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000" dirty="0">
                <a:solidFill>
                  <a:srgbClr val="313537"/>
                </a:solidFill>
                <a:effectLst/>
                <a:latin typeface="Proxima Nova Light"/>
                <a:ea typeface="Times New Roman" panose="02020603050405020304" pitchFamily="18" charset="0"/>
                <a:cs typeface="Times New Roman" panose="02020603050405020304" pitchFamily="18" charset="0"/>
              </a:rPr>
              <a:t> Industry Process Library in your org and tweak it as needed using </a:t>
            </a:r>
            <a:r>
              <a:rPr lang="en-IN" sz="1000" dirty="0" err="1">
                <a:solidFill>
                  <a:srgbClr val="313537"/>
                </a:solidFill>
                <a:effectLst/>
                <a:latin typeface="Proxima Nova Light"/>
                <a:ea typeface="Times New Roman" panose="02020603050405020304" pitchFamily="18" charset="0"/>
                <a:cs typeface="Times New Roman" panose="02020603050405020304" pitchFamily="18" charset="0"/>
              </a:rPr>
              <a:t>Vlocity's</a:t>
            </a:r>
            <a:r>
              <a:rPr lang="en-IN" sz="1000" dirty="0">
                <a:solidFill>
                  <a:srgbClr val="313537"/>
                </a:solidFill>
                <a:effectLst/>
                <a:latin typeface="Proxima Nova Light"/>
                <a:ea typeface="Times New Roman" panose="02020603050405020304" pitchFamily="18" charset="0"/>
                <a:cs typeface="Times New Roman" panose="02020603050405020304" pitchFamily="18" charset="0"/>
              </a:rPr>
              <a:t> configuration tools. so you can get a solution up and running faster.</a:t>
            </a:r>
          </a:p>
          <a:p>
            <a:pPr fontAlgn="base">
              <a:lnSpc>
                <a:spcPct val="107000"/>
              </a:lnSpc>
              <a:spcAft>
                <a:spcPts val="800"/>
              </a:spcAft>
            </a:pPr>
            <a:endParaRPr lang="en-IN" sz="1000" dirty="0">
              <a:solidFill>
                <a:srgbClr val="313537"/>
              </a:solidFill>
              <a:effectLst/>
              <a:latin typeface="Proxima Nova Light"/>
              <a:ea typeface="Calibri" panose="020F0502020204030204" pitchFamily="34" charset="0"/>
              <a:cs typeface="Times New Roman" panose="02020603050405020304" pitchFamily="18" charset="0"/>
            </a:endParaRPr>
          </a:p>
          <a:p>
            <a:pPr algn="l" fontAlgn="base"/>
            <a:r>
              <a:rPr lang="en-US" sz="1200" b="0" i="0" dirty="0">
                <a:solidFill>
                  <a:srgbClr val="313537"/>
                </a:solidFill>
                <a:effectLst/>
                <a:latin typeface="Proxima Nova Light"/>
              </a:rPr>
              <a:t>The </a:t>
            </a:r>
            <a:r>
              <a:rPr lang="en-US" sz="1200" b="0" i="0" dirty="0" err="1">
                <a:solidFill>
                  <a:srgbClr val="008AB3"/>
                </a:solidFill>
                <a:effectLst/>
                <a:latin typeface="Proxima Nova Light"/>
                <a:hlinkClick r:id="rId3"/>
              </a:rPr>
              <a:t>Vlocity</a:t>
            </a:r>
            <a:r>
              <a:rPr lang="en-US" sz="1200" b="0" i="0" dirty="0">
                <a:solidFill>
                  <a:srgbClr val="008AB3"/>
                </a:solidFill>
                <a:effectLst/>
                <a:latin typeface="Proxima Nova Light"/>
                <a:hlinkClick r:id="rId3"/>
              </a:rPr>
              <a:t> Industry Process Library</a:t>
            </a:r>
            <a:r>
              <a:rPr lang="en-US" sz="1200" b="0" i="0" dirty="0">
                <a:solidFill>
                  <a:srgbClr val="313537"/>
                </a:solidFill>
                <a:effectLst/>
                <a:latin typeface="Proxima Nova Light"/>
              </a:rPr>
              <a:t> is a collection of pre-built, industry-specific process components that you can customize for your business needs without writing code. Process components are organized under each industry. You will only see the processes that pertain to your industry.</a:t>
            </a:r>
          </a:p>
          <a:p>
            <a:pPr fontAlgn="base">
              <a:lnSpc>
                <a:spcPct val="107000"/>
              </a:lnSpc>
              <a:spcAft>
                <a:spcPts val="800"/>
              </a:spcAft>
            </a:pPr>
            <a:endParaRPr lang="en-IN" sz="10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US" sz="1200" b="0" i="0" dirty="0">
                <a:solidFill>
                  <a:srgbClr val="313537"/>
                </a:solidFill>
                <a:effectLst/>
                <a:latin typeface="Proxima Nova Light"/>
              </a:rPr>
              <a:t>A </a:t>
            </a:r>
            <a:r>
              <a:rPr lang="en-US" sz="1200" b="0" i="0" dirty="0" err="1">
                <a:solidFill>
                  <a:srgbClr val="313537"/>
                </a:solidFill>
                <a:effectLst/>
                <a:latin typeface="Proxima Nova Light"/>
              </a:rPr>
              <a:t>Vlocity</a:t>
            </a:r>
            <a:r>
              <a:rPr lang="en-US" sz="1200" b="0" i="0" dirty="0">
                <a:solidFill>
                  <a:srgbClr val="313537"/>
                </a:solidFill>
                <a:effectLst/>
                <a:latin typeface="Proxima Nova Light"/>
              </a:rPr>
              <a:t> </a:t>
            </a:r>
            <a:r>
              <a:rPr lang="en-US" sz="1200" b="0" i="0" dirty="0" err="1">
                <a:solidFill>
                  <a:srgbClr val="313537"/>
                </a:solidFill>
                <a:effectLst/>
                <a:latin typeface="Proxima Nova Light"/>
              </a:rPr>
              <a:t>DataPack</a:t>
            </a:r>
            <a:r>
              <a:rPr lang="en-US" sz="1200" b="0" i="0" dirty="0">
                <a:solidFill>
                  <a:srgbClr val="313537"/>
                </a:solidFill>
                <a:effectLst/>
                <a:latin typeface="Proxima Nova Light"/>
              </a:rPr>
              <a:t> is a collection of </a:t>
            </a:r>
            <a:r>
              <a:rPr lang="en-US" sz="1200" b="0" i="0" dirty="0" err="1">
                <a:solidFill>
                  <a:srgbClr val="313537"/>
                </a:solidFill>
                <a:effectLst/>
                <a:latin typeface="Proxima Nova Light"/>
              </a:rPr>
              <a:t>Vlocity</a:t>
            </a:r>
            <a:r>
              <a:rPr lang="en-US" sz="1200" b="0" i="0" dirty="0">
                <a:solidFill>
                  <a:srgbClr val="313537"/>
                </a:solidFill>
                <a:effectLst/>
                <a:latin typeface="Proxima Nova Light"/>
              </a:rPr>
              <a:t> components and related functionality that we can package for quick migration from one org to another. You export a </a:t>
            </a:r>
            <a:r>
              <a:rPr lang="en-US" sz="1200" b="0" i="0" dirty="0" err="1">
                <a:solidFill>
                  <a:srgbClr val="313537"/>
                </a:solidFill>
                <a:effectLst/>
                <a:latin typeface="Proxima Nova Light"/>
              </a:rPr>
              <a:t>datapack</a:t>
            </a:r>
            <a:r>
              <a:rPr lang="en-US" sz="1200" b="0" i="0" dirty="0">
                <a:solidFill>
                  <a:srgbClr val="313537"/>
                </a:solidFill>
                <a:effectLst/>
                <a:latin typeface="Proxima Nova Light"/>
              </a:rPr>
              <a:t> from one org and then import it into another. </a:t>
            </a:r>
            <a:endParaRPr lang="en-IN" sz="1000" b="0" i="0" dirty="0">
              <a:solidFill>
                <a:srgbClr val="313537"/>
              </a:solidFill>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37</a:t>
            </a:fld>
            <a:endParaRPr lang="en-IN"/>
          </a:p>
        </p:txBody>
      </p:sp>
    </p:spTree>
    <p:extLst>
      <p:ext uri="{BB962C8B-B14F-4D97-AF65-F5344CB8AC3E}">
        <p14:creationId xmlns:p14="http://schemas.microsoft.com/office/powerpoint/2010/main" val="13710090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This is an example of a Communications Process Library.</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38</a:t>
            </a:fld>
            <a:endParaRPr lang="en-IN"/>
          </a:p>
        </p:txBody>
      </p:sp>
    </p:spTree>
    <p:extLst>
      <p:ext uri="{BB962C8B-B14F-4D97-AF65-F5344CB8AC3E}">
        <p14:creationId xmlns:p14="http://schemas.microsoft.com/office/powerpoint/2010/main" val="2751034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72513E-D287-4997-8756-85F37631360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59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72513E-D287-4997-8756-85F37631360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28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fontAlgn="base">
              <a:lnSpc>
                <a:spcPct val="107000"/>
              </a:lnSpc>
              <a:buNone/>
              <a:tabLst>
                <a:tab pos="457200" algn="l"/>
              </a:tabLst>
            </a:pPr>
            <a:r>
              <a:rPr lang="en-US" sz="1200" dirty="0">
                <a:solidFill>
                  <a:srgbClr val="313537"/>
                </a:solidFill>
                <a:latin typeface="Times New Roman" panose="02020603050405020304" pitchFamily="18" charset="0"/>
                <a:cs typeface="Times New Roman" panose="02020603050405020304" pitchFamily="18" charset="0"/>
              </a:rPr>
              <a:t>An overview of the Vlocity application architecture, covering the following:</a:t>
            </a:r>
          </a:p>
          <a:p>
            <a:pPr marL="0" lvl="0" indent="0" algn="just" fontAlgn="base">
              <a:lnSpc>
                <a:spcPct val="107000"/>
              </a:lnSpc>
              <a:buNone/>
              <a:tabLst>
                <a:tab pos="457200" algn="l"/>
              </a:tabLst>
            </a:pPr>
            <a:endParaRPr lang="en-IN" sz="1200" dirty="0">
              <a:solidFill>
                <a:srgbClr val="313537"/>
              </a:solidFill>
              <a:latin typeface="Times New Roman" panose="02020603050405020304" pitchFamily="18" charset="0"/>
              <a:cs typeface="Times New Roman" panose="02020603050405020304" pitchFamily="18" charset="0"/>
            </a:endParaRPr>
          </a:p>
          <a:p>
            <a:pPr lvl="0" algn="just" fontAlgn="base">
              <a:lnSpc>
                <a:spcPct val="107000"/>
              </a:lnSpc>
              <a:tabLst>
                <a:tab pos="457200" algn="l"/>
              </a:tabLst>
            </a:pPr>
            <a:r>
              <a:rPr lang="en-IN" sz="1200" dirty="0">
                <a:solidFill>
                  <a:srgbClr val="313537"/>
                </a:solidFill>
                <a:latin typeface="Times New Roman" panose="02020603050405020304" pitchFamily="18" charset="0"/>
                <a:cs typeface="Times New Roman" panose="02020603050405020304" pitchFamily="18" charset="0"/>
              </a:rPr>
              <a:t>The principles that drive the architectural design.</a:t>
            </a:r>
          </a:p>
          <a:p>
            <a:pPr marL="0" lvl="0" indent="0" algn="just" fontAlgn="base">
              <a:lnSpc>
                <a:spcPct val="107000"/>
              </a:lnSpc>
              <a:buNone/>
              <a:tabLst>
                <a:tab pos="457200" algn="l"/>
              </a:tabLst>
            </a:pPr>
            <a:endParaRPr lang="en-IN" sz="1200" dirty="0">
              <a:solidFill>
                <a:srgbClr val="313537"/>
              </a:solidFill>
              <a:latin typeface="Times New Roman" panose="02020603050405020304" pitchFamily="18" charset="0"/>
              <a:cs typeface="Times New Roman" panose="02020603050405020304" pitchFamily="18" charset="0"/>
            </a:endParaRPr>
          </a:p>
          <a:p>
            <a:pPr lvl="0" algn="just" fontAlgn="base">
              <a:lnSpc>
                <a:spcPct val="107000"/>
              </a:lnSpc>
              <a:tabLst>
                <a:tab pos="457200" algn="l"/>
              </a:tabLst>
            </a:pPr>
            <a:r>
              <a:rPr lang="en-IN" sz="1200" dirty="0">
                <a:solidFill>
                  <a:srgbClr val="313537"/>
                </a:solidFill>
                <a:latin typeface="Times New Roman" panose="02020603050405020304" pitchFamily="18" charset="0"/>
                <a:cs typeface="Times New Roman" panose="02020603050405020304" pitchFamily="18" charset="0"/>
              </a:rPr>
              <a:t>How the components within the architecture fit together and how the product is structured and layered.</a:t>
            </a:r>
          </a:p>
          <a:p>
            <a:pPr marL="0" lvl="0" indent="0" algn="just" fontAlgn="base">
              <a:lnSpc>
                <a:spcPct val="107000"/>
              </a:lnSpc>
              <a:buNone/>
              <a:tabLst>
                <a:tab pos="457200" algn="l"/>
              </a:tabLst>
            </a:pPr>
            <a:endParaRPr lang="en-IN" sz="1200" dirty="0">
              <a:solidFill>
                <a:srgbClr val="313537"/>
              </a:solidFill>
              <a:latin typeface="Times New Roman" panose="02020603050405020304" pitchFamily="18" charset="0"/>
              <a:cs typeface="Times New Roman" panose="02020603050405020304" pitchFamily="18" charset="0"/>
            </a:endParaRPr>
          </a:p>
          <a:p>
            <a:pPr lvl="0" algn="just" fontAlgn="base">
              <a:lnSpc>
                <a:spcPct val="107000"/>
              </a:lnSpc>
              <a:tabLst>
                <a:tab pos="457200" algn="l"/>
              </a:tabLst>
            </a:pPr>
            <a:r>
              <a:rPr lang="en-IN" sz="1200" dirty="0">
                <a:solidFill>
                  <a:srgbClr val="313537"/>
                </a:solidFill>
                <a:latin typeface="Times New Roman" panose="02020603050405020304" pitchFamily="18" charset="0"/>
                <a:cs typeface="Times New Roman" panose="02020603050405020304" pitchFamily="18" charset="0"/>
              </a:rPr>
              <a:t>The specific capabilities of the </a:t>
            </a:r>
            <a:r>
              <a:rPr lang="en-IN" sz="1200" dirty="0" err="1">
                <a:solidFill>
                  <a:srgbClr val="313537"/>
                </a:solidFill>
                <a:latin typeface="Times New Roman" panose="02020603050405020304" pitchFamily="18" charset="0"/>
                <a:cs typeface="Times New Roman" panose="02020603050405020304" pitchFamily="18" charset="0"/>
              </a:rPr>
              <a:t>Omnistudio</a:t>
            </a:r>
            <a:r>
              <a:rPr lang="en-IN" sz="1200" dirty="0">
                <a:solidFill>
                  <a:srgbClr val="313537"/>
                </a:solidFill>
                <a:latin typeface="Times New Roman" panose="02020603050405020304" pitchFamily="18" charset="0"/>
                <a:cs typeface="Times New Roman" panose="02020603050405020304" pitchFamily="18" charset="0"/>
              </a:rPr>
              <a:t> architecture that extend Salesforce, and how Salesforce and </a:t>
            </a:r>
            <a:r>
              <a:rPr lang="en-IN" sz="1200" dirty="0" err="1">
                <a:solidFill>
                  <a:srgbClr val="313537"/>
                </a:solidFill>
                <a:latin typeface="Times New Roman" panose="02020603050405020304" pitchFamily="18" charset="0"/>
                <a:cs typeface="Times New Roman" panose="02020603050405020304" pitchFamily="18" charset="0"/>
              </a:rPr>
              <a:t>Omnistudio</a:t>
            </a:r>
            <a:r>
              <a:rPr lang="en-IN" sz="1200" dirty="0">
                <a:solidFill>
                  <a:srgbClr val="313537"/>
                </a:solidFill>
                <a:latin typeface="Times New Roman" panose="02020603050405020304" pitchFamily="18" charset="0"/>
                <a:cs typeface="Times New Roman" panose="02020603050405020304" pitchFamily="18" charset="0"/>
              </a:rPr>
              <a:t> fit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7</a:t>
            </a:fld>
            <a:endParaRPr lang="en-IN"/>
          </a:p>
        </p:txBody>
      </p:sp>
    </p:spTree>
    <p:extLst>
      <p:ext uri="{BB962C8B-B14F-4D97-AF65-F5344CB8AC3E}">
        <p14:creationId xmlns:p14="http://schemas.microsoft.com/office/powerpoint/2010/main" val="278378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The </a:t>
            </a: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solution is configurable.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The architecture is metadata-driven, which means it's configurable. Designing our product to be 100% driven by configuration ensures it can match a specific customer scenario.</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Everything is driven through configuration, from defining the product, to administering the system, to setting up business processes.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Optimized, configurable, and brandable across different channels.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We designed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keeping in mind how our customers and partners access the systems and processes through different channels.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An end consumer or business partner can access a business process from a phone or a portal and continue that process calling in to a call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center</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services are callable from third party services.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Vlocity's</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core capabilities are wrapped in API access. This allows simple functions to be combined to be more complex and configurable.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With a service-oriented architecture, a customer that built their own UI component can easily tie it back to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The </a:t>
            </a:r>
            <a:r>
              <a:rPr lang="en-IN" sz="1200" b="1"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solution inherits the performance, security, and manageability of the Salesforce platform.</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is 100% native and additive to Salesforce, which means that data is secure inside of Salesforce. It also means that your Salesforce skills, as well as your know-how extending Salesforce, are relevant with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t>
            </a:r>
            <a:endParaRPr lang="en-IN"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8</a:t>
            </a:fld>
            <a:endParaRPr lang="en-IN"/>
          </a:p>
        </p:txBody>
      </p:sp>
    </p:spTree>
    <p:extLst>
      <p:ext uri="{BB962C8B-B14F-4D97-AF65-F5344CB8AC3E}">
        <p14:creationId xmlns:p14="http://schemas.microsoft.com/office/powerpoint/2010/main" val="2881561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In the different industries that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serves,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adds a set of configurable application services on top of Salesforce. This enables you to solve complex vertical industry challenges with little or no coding.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Salesforce is a set of application services that are all pre-integrated and configurable. When setting up Salesforce, it's best to do so looking at a specific business problem and configuring each Salesforce service to match to the business problem.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 really good Salesforce solution is mostly configurable, with the option of overriding a service with your own code to do something specific. Typically, this is an 80/20 arrangement, where 80% of the solution is configured and 20% is coded.</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lnSpc>
                <a:spcPct val="107000"/>
              </a:lnSpc>
              <a:spcAft>
                <a:spcPts val="800"/>
              </a:spcAft>
            </a:pPr>
            <a:r>
              <a:rPr lang="en-IN" sz="1200" b="1" dirty="0">
                <a:solidFill>
                  <a:srgbClr val="313537"/>
                </a:solidFill>
                <a:effectLst/>
                <a:latin typeface="Proxima Nova Light"/>
                <a:ea typeface="Times New Roman" panose="02020603050405020304" pitchFamily="18" charset="0"/>
                <a:cs typeface="Times New Roman" panose="02020603050405020304" pitchFamily="18" charset="0"/>
              </a:rPr>
              <a:t>What happens if you use Salesforce in a complex industry setting?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To solve vertical industry challenges,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adds a set of configurable application services on top of Salesforce, restoring that "mostly" configured platform when considering a complex vertical business solution.</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9</a:t>
            </a:fld>
            <a:endParaRPr lang="en-IN"/>
          </a:p>
        </p:txBody>
      </p:sp>
    </p:spTree>
    <p:extLst>
      <p:ext uri="{BB962C8B-B14F-4D97-AF65-F5344CB8AC3E}">
        <p14:creationId xmlns:p14="http://schemas.microsoft.com/office/powerpoint/2010/main" val="145878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Industry Applications</a:t>
            </a:r>
            <a:endParaRPr lang="en-IN" sz="1200" b="1"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We build Industry applications on the combination of Salesforce with Vlocity and other industry extensions. We provide you with industry processes and integrations out of the box that you can deploy as is or configure to requirements using our tooling. This layer includes industry-specific UIs such as industry consoles, which are built using the Salesforce Lightning App Builder. These industry apps are built on an underlying industry-specific data model.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The Vlocity Industry Process Library is a collection of pre-built, industry-specific process components where you customize your business needs without writing code. Process components are organized by industry.</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Digital Experience</a:t>
            </a:r>
            <a:endParaRPr lang="en-IN" sz="1200" b="1"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The Digital Experience layer includes two primary UI components: FlexCards and OmniScripts. They are built on Salesforce Lightning Web Components (LWCs).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FlexCards (a new generation of Vlocity Cards) and Vlocity OmniScript are declarative tools that provide rich user interaction experiences that are understandable by humans.</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Service Management</a:t>
            </a:r>
            <a:endParaRPr lang="en-IN" sz="1200" b="1"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The Service Management layer combines data from within and outside of Salesforce into integrated experiences. This layer includes two primary data services: DataRaptors and integration Procedures. It also includes tools for processing complex calculations.</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Integration Procedures and DataRaptors deliver data to and from our UI components. They orchestrate calls to the industry apex classes, calculation engines, and external APIs to execute whatever business logic is required by the process.</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a:lnSpc>
                <a:spcPct val="107000"/>
              </a:lnSpc>
              <a:spcAft>
                <a:spcPts val="800"/>
              </a:spcAft>
            </a:pPr>
            <a:r>
              <a:rPr lang="en-IN" sz="1200" kern="1200" dirty="0">
                <a:solidFill>
                  <a:srgbClr val="313537"/>
                </a:solidFill>
                <a:effectLst/>
                <a:latin typeface="Proxima Nova Light"/>
                <a:ea typeface="Calibri" panose="020F0502020204030204" pitchFamily="34" charset="0"/>
                <a:cs typeface="Times New Roman" panose="02020603050405020304" pitchFamily="18" charset="0"/>
              </a:rPr>
              <a:t> </a:t>
            </a:r>
          </a:p>
          <a:p>
            <a:pPr algn="just">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Note: </a:t>
            </a: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Using these declarative tools speeds up your development time and makes it more cost-effective to maintain updates over time. For example, if you want to expose a new field that's providing a new piece of information in a UI or in a process, you can simply add it into the DataRaptor and Integration Procedure to expose it, then add the field in a FlexCard to show it to your user.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a:lnSpc>
                <a:spcPct val="107000"/>
              </a:lnSpc>
              <a:spcAft>
                <a:spcPts val="800"/>
              </a:spcAft>
            </a:pPr>
            <a:r>
              <a:rPr lang="en-IN" sz="1200" kern="1200" dirty="0">
                <a:solidFill>
                  <a:srgbClr val="313537"/>
                </a:solidFill>
                <a:effectLst/>
                <a:latin typeface="Proxima Nova Light"/>
                <a:ea typeface="Calibri" panose="020F0502020204030204" pitchFamily="34" charset="0"/>
                <a:cs typeface="Times New Roman" panose="02020603050405020304" pitchFamily="18" charset="0"/>
              </a:rPr>
              <a:t> </a:t>
            </a:r>
          </a:p>
          <a:p>
            <a:pPr fontAlgn="base">
              <a:lnSpc>
                <a:spcPct val="107000"/>
              </a:lnSpc>
              <a:spcAft>
                <a:spcPts val="800"/>
              </a:spcAft>
            </a:pPr>
            <a:r>
              <a:rPr lang="en-IN" sz="1200" b="1" kern="1200" dirty="0">
                <a:solidFill>
                  <a:srgbClr val="313537"/>
                </a:solidFill>
                <a:effectLst/>
                <a:latin typeface="Proxima Nova Light"/>
                <a:ea typeface="Times New Roman" panose="02020603050405020304" pitchFamily="18" charset="0"/>
                <a:cs typeface="Times New Roman" panose="02020603050405020304" pitchFamily="18" charset="0"/>
              </a:rPr>
              <a:t>Developer Experience</a:t>
            </a:r>
            <a:endParaRPr lang="en-IN" sz="1200" b="1"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We provide tools for developers to source control and quickly deploy functionality in multi-org, multi configurator/ developer environments typical of enterprises.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The Vlocity Build Tool is a command line automation tool that automates a continuous build process for Vlocity configuration artifacts. It's an open-source GitHub project that is source-control friendly.</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algn="just" fontAlgn="base">
              <a:lnSpc>
                <a:spcPct val="107000"/>
              </a:lnSpc>
              <a:spcAft>
                <a:spcPts val="800"/>
              </a:spcAft>
            </a:pPr>
            <a:r>
              <a:rPr lang="en-IN" sz="1200" kern="1200" dirty="0">
                <a:solidFill>
                  <a:srgbClr val="313537"/>
                </a:solidFill>
                <a:effectLst/>
                <a:latin typeface="Proxima Nova Light"/>
                <a:ea typeface="Times New Roman" panose="02020603050405020304" pitchFamily="18" charset="0"/>
                <a:cs typeface="Times New Roman" panose="02020603050405020304" pitchFamily="18" charset="0"/>
              </a:rPr>
              <a:t>Industry IDX Workbench enables development teams to check Vlocity Components in and out of source control, visualize version-to-version changes, and migrate changes and dependencies between orgs.</a:t>
            </a:r>
            <a:endParaRPr lang="en-IN" sz="1200" kern="1200" dirty="0">
              <a:solidFill>
                <a:srgbClr val="313537"/>
              </a:solidFill>
              <a:effectLst/>
              <a:latin typeface="Proxima Nova Light"/>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10</a:t>
            </a:fld>
            <a:endParaRPr lang="en-IN"/>
          </a:p>
        </p:txBody>
      </p:sp>
    </p:spTree>
    <p:extLst>
      <p:ext uri="{BB962C8B-B14F-4D97-AF65-F5344CB8AC3E}">
        <p14:creationId xmlns:p14="http://schemas.microsoft.com/office/powerpoint/2010/main" val="2288380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extends the core Salesforce data model in a number of different areas. We store everything we need to store for our vertical applications in core Salesforce objects. After we've fully utilized these core objects, we then add additional objects through Salesforce's custom objects framework.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When our customers add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to Salesforce, it doesn't change how the custom objects they've built behave. Think of </a:t>
            </a: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as adding a layer of extra objects to Salesforce to store industry information. It's in a set of three different buckets.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r>
              <a:rPr lang="en-IN" sz="1200" b="1" dirty="0">
                <a:solidFill>
                  <a:srgbClr val="313537"/>
                </a:solidFill>
                <a:effectLst/>
                <a:latin typeface="Proxima Nova Light"/>
                <a:ea typeface="Times New Roman" panose="02020603050405020304" pitchFamily="18" charset="0"/>
              </a:rPr>
              <a:t>Parties &amp; Relationships</a:t>
            </a:r>
            <a:endParaRPr lang="en-IN" sz="1200" dirty="0">
              <a:effectLst/>
              <a:latin typeface="Times New Roman" panose="02020603050405020304" pitchFamily="18" charset="0"/>
              <a:ea typeface="Times New Roman" panose="02020603050405020304" pitchFamily="18" charset="0"/>
            </a:endParaRPr>
          </a:p>
          <a:p>
            <a:pPr fontAlgn="base"/>
            <a:r>
              <a:rPr lang="en-IN" sz="1200" dirty="0">
                <a:solidFill>
                  <a:srgbClr val="313537"/>
                </a:solidFill>
                <a:effectLst/>
                <a:latin typeface="Proxima Nova Light"/>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Different industries have different go-to-market strategies. Often other parties are involved in the sales and servicing of products.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has added data objects to Salesforce to house the information describing those third-party entities, as well as the relevant transactional information in their business flows.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Intermediary examples: Insurance brokers and agents (insurance space) and retail stores (communication space).</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r>
              <a:rPr lang="en-IN" sz="1200" b="1" dirty="0">
                <a:solidFill>
                  <a:srgbClr val="313537"/>
                </a:solidFill>
                <a:effectLst/>
                <a:latin typeface="Proxima Nova Light"/>
                <a:ea typeface="Times New Roman" panose="02020603050405020304" pitchFamily="18" charset="0"/>
              </a:rPr>
              <a:t>Industry Objects</a:t>
            </a:r>
            <a:endParaRPr lang="en-IN" sz="1200" dirty="0">
              <a:effectLst/>
              <a:latin typeface="Times New Roman" panose="02020603050405020304" pitchFamily="18" charset="0"/>
              <a:ea typeface="Times New Roman" panose="02020603050405020304" pitchFamily="18" charset="0"/>
            </a:endParaRPr>
          </a:p>
          <a:p>
            <a:pPr fontAlgn="base"/>
            <a:r>
              <a:rPr lang="en-IN" sz="1200" dirty="0">
                <a:solidFill>
                  <a:srgbClr val="313537"/>
                </a:solidFill>
                <a:effectLst/>
                <a:latin typeface="Proxima Nova Light"/>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has added industry objects to represent the different industries. Each industry has a set of objects that map to the industry.</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b="1" dirty="0">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fontAlgn="base"/>
            <a:r>
              <a:rPr lang="en-IN" sz="1200" b="1" dirty="0">
                <a:solidFill>
                  <a:srgbClr val="313537"/>
                </a:solidFill>
                <a:effectLst/>
                <a:latin typeface="Proxima Nova Light"/>
                <a:ea typeface="Times New Roman" panose="02020603050405020304" pitchFamily="18" charset="0"/>
              </a:rPr>
              <a:t>Extensible Products</a:t>
            </a:r>
            <a:endParaRPr lang="en-IN" sz="1200" dirty="0">
              <a:effectLst/>
              <a:latin typeface="Times New Roman" panose="02020603050405020304" pitchFamily="18" charset="0"/>
              <a:ea typeface="Times New Roman" panose="02020603050405020304" pitchFamily="18"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Extensible Products help end-users make product selection and also help with product attributes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and other details that drive pricing.</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has extended the product model within Salesforce to make it more end-user friendly, as well as friendly to the rating, pricing, and quoting of these complex pricing transactions.</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algn="just" fontAlgn="base">
              <a:lnSpc>
                <a:spcPct val="107000"/>
              </a:lnSpc>
              <a:spcAft>
                <a:spcPts val="800"/>
              </a:spcAft>
            </a:pPr>
            <a:r>
              <a:rPr lang="en-IN" sz="1200" dirty="0" err="1">
                <a:solidFill>
                  <a:srgbClr val="313537"/>
                </a:solidFill>
                <a:effectLst/>
                <a:latin typeface="Proxima Nova Light"/>
                <a:ea typeface="Times New Roman" panose="02020603050405020304" pitchFamily="18" charset="0"/>
                <a:cs typeface="Times New Roman" panose="02020603050405020304" pitchFamily="18" charset="0"/>
              </a:rPr>
              <a:t>Vlocity</a:t>
            </a:r>
            <a:r>
              <a:rPr lang="en-IN" sz="1200" dirty="0">
                <a:solidFill>
                  <a:srgbClr val="313537"/>
                </a:solidFill>
                <a:effectLst/>
                <a:latin typeface="Proxima Nova Light"/>
                <a:ea typeface="Times New Roman" panose="02020603050405020304" pitchFamily="18" charset="0"/>
                <a:cs typeface="Times New Roman" panose="02020603050405020304" pitchFamily="18" charset="0"/>
              </a:rPr>
              <a:t> has added a capability called Product Attribute Categories and Product Attributes that allow you to go into more detail to describe the product.</a:t>
            </a:r>
            <a:endParaRPr lang="en-IN"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313537"/>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C72513E-D287-4997-8756-85F37631360B}" type="slidenum">
              <a:rPr lang="en-IN" smtClean="0"/>
              <a:t>11</a:t>
            </a:fld>
            <a:endParaRPr lang="en-IN"/>
          </a:p>
        </p:txBody>
      </p:sp>
    </p:spTree>
    <p:extLst>
      <p:ext uri="{BB962C8B-B14F-4D97-AF65-F5344CB8AC3E}">
        <p14:creationId xmlns:p14="http://schemas.microsoft.com/office/powerpoint/2010/main" val="721358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17E-9DF8-43FC-A08C-1B056D884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4F5295-07FA-4410-A648-CA69F7D53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4442FB-A080-489B-8081-D671D38654A7}"/>
              </a:ext>
            </a:extLst>
          </p:cNvPr>
          <p:cNvSpPr>
            <a:spLocks noGrp="1"/>
          </p:cNvSpPr>
          <p:nvPr>
            <p:ph type="dt" sz="half" idx="10"/>
          </p:nvPr>
        </p:nvSpPr>
        <p:spPr/>
        <p:txBody>
          <a:bodyPr/>
          <a:lstStyle/>
          <a:p>
            <a:fld id="{8871024E-E27F-429F-824F-CC5198CF27AD}" type="datetime1">
              <a:rPr lang="en-IN" smtClean="0"/>
              <a:t>25-01-2022</a:t>
            </a:fld>
            <a:endParaRPr lang="en-IN"/>
          </a:p>
        </p:txBody>
      </p:sp>
      <p:sp>
        <p:nvSpPr>
          <p:cNvPr id="5" name="Footer Placeholder 4">
            <a:extLst>
              <a:ext uri="{FF2B5EF4-FFF2-40B4-BE49-F238E27FC236}">
                <a16:creationId xmlns:a16="http://schemas.microsoft.com/office/drawing/2014/main" id="{96D83523-5575-4442-91F4-DDC65DA2C551}"/>
              </a:ext>
            </a:extLst>
          </p:cNvPr>
          <p:cNvSpPr>
            <a:spLocks noGrp="1"/>
          </p:cNvSpPr>
          <p:nvPr>
            <p:ph type="ftr" sz="quarter" idx="11"/>
          </p:nvPr>
        </p:nvSpPr>
        <p:spPr/>
        <p:txBody>
          <a:bodyPr/>
          <a:lstStyle/>
          <a:p>
            <a:r>
              <a:rPr lang="en-IN" dirty="0"/>
              <a:t>© 2022 Idea Helix Inc - Confidential</a:t>
            </a:r>
          </a:p>
        </p:txBody>
      </p:sp>
      <p:sp>
        <p:nvSpPr>
          <p:cNvPr id="6" name="Slide Number Placeholder 5">
            <a:extLst>
              <a:ext uri="{FF2B5EF4-FFF2-40B4-BE49-F238E27FC236}">
                <a16:creationId xmlns:a16="http://schemas.microsoft.com/office/drawing/2014/main" id="{D27CCF41-C2A5-4D9B-979A-9C73BDA257B1}"/>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1208112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FDD-9A82-4BAA-B9AD-2C7A7DFC31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CFCA98-AD40-4F96-801D-58D6E4367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7291E1-1BB8-46C8-BB8E-F158668B1F56}"/>
              </a:ext>
            </a:extLst>
          </p:cNvPr>
          <p:cNvSpPr>
            <a:spLocks noGrp="1"/>
          </p:cNvSpPr>
          <p:nvPr>
            <p:ph type="dt" sz="half" idx="10"/>
          </p:nvPr>
        </p:nvSpPr>
        <p:spPr/>
        <p:txBody>
          <a:bodyPr/>
          <a:lstStyle/>
          <a:p>
            <a:fld id="{939AE725-16CE-4205-9C99-49AEDD4B64A1}" type="datetime1">
              <a:rPr lang="en-IN" smtClean="0"/>
              <a:t>25-01-2022</a:t>
            </a:fld>
            <a:endParaRPr lang="en-IN"/>
          </a:p>
        </p:txBody>
      </p:sp>
      <p:sp>
        <p:nvSpPr>
          <p:cNvPr id="5" name="Footer Placeholder 4">
            <a:extLst>
              <a:ext uri="{FF2B5EF4-FFF2-40B4-BE49-F238E27FC236}">
                <a16:creationId xmlns:a16="http://schemas.microsoft.com/office/drawing/2014/main" id="{532CDB58-1BA0-4D2E-8C76-87D1EECDECA2}"/>
              </a:ext>
            </a:extLst>
          </p:cNvPr>
          <p:cNvSpPr>
            <a:spLocks noGrp="1"/>
          </p:cNvSpPr>
          <p:nvPr>
            <p:ph type="ftr" sz="quarter" idx="11"/>
          </p:nvPr>
        </p:nvSpPr>
        <p:spPr/>
        <p:txBody>
          <a:bodyPr/>
          <a:lstStyle/>
          <a:p>
            <a:r>
              <a:rPr lang="en-IN" dirty="0"/>
              <a:t>© 2022 Idea Helix Inc - Confidential</a:t>
            </a:r>
          </a:p>
        </p:txBody>
      </p:sp>
      <p:sp>
        <p:nvSpPr>
          <p:cNvPr id="6" name="Slide Number Placeholder 5">
            <a:extLst>
              <a:ext uri="{FF2B5EF4-FFF2-40B4-BE49-F238E27FC236}">
                <a16:creationId xmlns:a16="http://schemas.microsoft.com/office/drawing/2014/main" id="{378C6552-CF81-4A92-9ADA-5A9DF747BD77}"/>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2443704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95327-0EC6-4997-BEF1-C3258C5CFE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941670-D87F-458F-955D-CD3E2B6A5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78AAE1-9E3D-4695-9CF8-B6BC5BA5ED56}"/>
              </a:ext>
            </a:extLst>
          </p:cNvPr>
          <p:cNvSpPr>
            <a:spLocks noGrp="1"/>
          </p:cNvSpPr>
          <p:nvPr>
            <p:ph type="dt" sz="half" idx="10"/>
          </p:nvPr>
        </p:nvSpPr>
        <p:spPr/>
        <p:txBody>
          <a:bodyPr/>
          <a:lstStyle/>
          <a:p>
            <a:fld id="{B84E1401-6EB7-4D2B-BB2A-899705F3C154}" type="datetime1">
              <a:rPr lang="en-IN" smtClean="0"/>
              <a:t>25-01-2022</a:t>
            </a:fld>
            <a:endParaRPr lang="en-IN"/>
          </a:p>
        </p:txBody>
      </p:sp>
      <p:sp>
        <p:nvSpPr>
          <p:cNvPr id="5" name="Footer Placeholder 4">
            <a:extLst>
              <a:ext uri="{FF2B5EF4-FFF2-40B4-BE49-F238E27FC236}">
                <a16:creationId xmlns:a16="http://schemas.microsoft.com/office/drawing/2014/main" id="{73328638-4E5D-4AC1-A181-33D0D2302537}"/>
              </a:ext>
            </a:extLst>
          </p:cNvPr>
          <p:cNvSpPr>
            <a:spLocks noGrp="1"/>
          </p:cNvSpPr>
          <p:nvPr>
            <p:ph type="ftr" sz="quarter" idx="11"/>
          </p:nvPr>
        </p:nvSpPr>
        <p:spPr/>
        <p:txBody>
          <a:bodyPr/>
          <a:lstStyle/>
          <a:p>
            <a:r>
              <a:rPr lang="en-IN" dirty="0"/>
              <a:t>© 2022 Idea Helix Inc - Confidential</a:t>
            </a:r>
          </a:p>
        </p:txBody>
      </p:sp>
      <p:sp>
        <p:nvSpPr>
          <p:cNvPr id="6" name="Slide Number Placeholder 5">
            <a:extLst>
              <a:ext uri="{FF2B5EF4-FFF2-40B4-BE49-F238E27FC236}">
                <a16:creationId xmlns:a16="http://schemas.microsoft.com/office/drawing/2014/main" id="{F6C09E06-4232-44B9-B99B-6C8EED4C21D2}"/>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4013442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A17E-9DF8-43FC-A08C-1B056D8840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04F5295-07FA-4410-A648-CA69F7D53D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4442FB-A080-489B-8081-D671D38654A7}"/>
              </a:ext>
            </a:extLst>
          </p:cNvPr>
          <p:cNvSpPr>
            <a:spLocks noGrp="1"/>
          </p:cNvSpPr>
          <p:nvPr>
            <p:ph type="dt" sz="half" idx="10"/>
          </p:nvPr>
        </p:nvSpPr>
        <p:spPr/>
        <p:txBody>
          <a:bodyPr/>
          <a:lstStyle/>
          <a:p>
            <a:fld id="{8871024E-E27F-429F-824F-CC5198CF27AD}" type="datetime1">
              <a:rPr lang="en-IN" smtClean="0"/>
              <a:t>25-01-2022</a:t>
            </a:fld>
            <a:endParaRPr lang="en-IN" dirty="0"/>
          </a:p>
        </p:txBody>
      </p:sp>
      <p:sp>
        <p:nvSpPr>
          <p:cNvPr id="5" name="Footer Placeholder 4">
            <a:extLst>
              <a:ext uri="{FF2B5EF4-FFF2-40B4-BE49-F238E27FC236}">
                <a16:creationId xmlns:a16="http://schemas.microsoft.com/office/drawing/2014/main" id="{96D83523-5575-4442-91F4-DDC65DA2C551}"/>
              </a:ext>
            </a:extLst>
          </p:cNvPr>
          <p:cNvSpPr>
            <a:spLocks noGrp="1"/>
          </p:cNvSpPr>
          <p:nvPr>
            <p:ph type="ftr" sz="quarter" idx="11"/>
          </p:nvPr>
        </p:nvSpPr>
        <p:spPr/>
        <p:txBody>
          <a:bodyPr/>
          <a:lstStyle/>
          <a:p>
            <a:r>
              <a:rPr lang="en-IN" dirty="0"/>
              <a:t>© 2022 IdeaHelix - Confidential</a:t>
            </a:r>
          </a:p>
        </p:txBody>
      </p:sp>
      <p:sp>
        <p:nvSpPr>
          <p:cNvPr id="6" name="Slide Number Placeholder 5">
            <a:extLst>
              <a:ext uri="{FF2B5EF4-FFF2-40B4-BE49-F238E27FC236}">
                <a16:creationId xmlns:a16="http://schemas.microsoft.com/office/drawing/2014/main" id="{D27CCF41-C2A5-4D9B-979A-9C73BDA257B1}"/>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569372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88ED-AF65-4F68-9435-56A2081098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60E715-D6A7-461B-B6D0-53B4570D1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72BB6-C954-4C3F-922A-469173041C5D}"/>
              </a:ext>
            </a:extLst>
          </p:cNvPr>
          <p:cNvSpPr>
            <a:spLocks noGrp="1"/>
          </p:cNvSpPr>
          <p:nvPr>
            <p:ph type="dt" sz="half" idx="10"/>
          </p:nvPr>
        </p:nvSpPr>
        <p:spPr/>
        <p:txBody>
          <a:bodyPr/>
          <a:lstStyle/>
          <a:p>
            <a:fld id="{6578ACF8-7C4B-4DD2-8181-E27667FC01A8}" type="datetime1">
              <a:rPr lang="en-IN" smtClean="0"/>
              <a:t>25-01-2022</a:t>
            </a:fld>
            <a:endParaRPr lang="en-IN" dirty="0"/>
          </a:p>
        </p:txBody>
      </p:sp>
      <p:sp>
        <p:nvSpPr>
          <p:cNvPr id="5" name="Footer Placeholder 4">
            <a:extLst>
              <a:ext uri="{FF2B5EF4-FFF2-40B4-BE49-F238E27FC236}">
                <a16:creationId xmlns:a16="http://schemas.microsoft.com/office/drawing/2014/main" id="{4F556E1F-F7C9-47E8-B2BF-3E12B3DA560F}"/>
              </a:ext>
            </a:extLst>
          </p:cNvPr>
          <p:cNvSpPr>
            <a:spLocks noGrp="1"/>
          </p:cNvSpPr>
          <p:nvPr>
            <p:ph type="ftr" sz="quarter" idx="11"/>
          </p:nvPr>
        </p:nvSpPr>
        <p:spPr/>
        <p:txBody>
          <a:bodyPr/>
          <a:lstStyle/>
          <a:p>
            <a:r>
              <a:rPr lang="en-IN" dirty="0"/>
              <a:t>© 2022 IdeaHelix - Confidential</a:t>
            </a:r>
          </a:p>
        </p:txBody>
      </p:sp>
      <p:sp>
        <p:nvSpPr>
          <p:cNvPr id="6" name="Slide Number Placeholder 5">
            <a:extLst>
              <a:ext uri="{FF2B5EF4-FFF2-40B4-BE49-F238E27FC236}">
                <a16:creationId xmlns:a16="http://schemas.microsoft.com/office/drawing/2014/main" id="{D262FA74-76B9-4588-8EAC-8265A4FE2F64}"/>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178156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5D35-A9D0-4D42-9E9D-CAB5ABC919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A4887-C32E-4C4D-B24C-49A461713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B84E3B-02C2-46DD-AFCF-D6DF4F9EC0AB}"/>
              </a:ext>
            </a:extLst>
          </p:cNvPr>
          <p:cNvSpPr>
            <a:spLocks noGrp="1"/>
          </p:cNvSpPr>
          <p:nvPr>
            <p:ph type="dt" sz="half" idx="10"/>
          </p:nvPr>
        </p:nvSpPr>
        <p:spPr/>
        <p:txBody>
          <a:bodyPr/>
          <a:lstStyle/>
          <a:p>
            <a:fld id="{3DFA428D-366B-47B4-9403-7C28F9BEF408}" type="datetime1">
              <a:rPr lang="en-IN" smtClean="0"/>
              <a:t>25-01-2022</a:t>
            </a:fld>
            <a:endParaRPr lang="en-IN" dirty="0"/>
          </a:p>
        </p:txBody>
      </p:sp>
      <p:sp>
        <p:nvSpPr>
          <p:cNvPr id="5" name="Footer Placeholder 4">
            <a:extLst>
              <a:ext uri="{FF2B5EF4-FFF2-40B4-BE49-F238E27FC236}">
                <a16:creationId xmlns:a16="http://schemas.microsoft.com/office/drawing/2014/main" id="{3E821B0F-D11E-4D03-9875-41A943AEC2F1}"/>
              </a:ext>
            </a:extLst>
          </p:cNvPr>
          <p:cNvSpPr>
            <a:spLocks noGrp="1"/>
          </p:cNvSpPr>
          <p:nvPr>
            <p:ph type="ftr" sz="quarter" idx="11"/>
          </p:nvPr>
        </p:nvSpPr>
        <p:spPr/>
        <p:txBody>
          <a:bodyPr/>
          <a:lstStyle/>
          <a:p>
            <a:r>
              <a:rPr lang="en-IN" dirty="0"/>
              <a:t>© 2022 IdeaHelix - Confidential</a:t>
            </a:r>
          </a:p>
        </p:txBody>
      </p:sp>
      <p:sp>
        <p:nvSpPr>
          <p:cNvPr id="6" name="Slide Number Placeholder 5">
            <a:extLst>
              <a:ext uri="{FF2B5EF4-FFF2-40B4-BE49-F238E27FC236}">
                <a16:creationId xmlns:a16="http://schemas.microsoft.com/office/drawing/2014/main" id="{92E85D7F-BCD0-4A09-8508-900A4F2DB6D3}"/>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2674677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0B5F-FE30-477D-8568-FCC2CE36CB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FDBA8F-6063-4B53-BFD0-4EB478899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81F3C9-6531-4C15-8644-817295E111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D476C5-1343-4F36-9382-2D408611FE08}"/>
              </a:ext>
            </a:extLst>
          </p:cNvPr>
          <p:cNvSpPr>
            <a:spLocks noGrp="1"/>
          </p:cNvSpPr>
          <p:nvPr>
            <p:ph type="dt" sz="half" idx="10"/>
          </p:nvPr>
        </p:nvSpPr>
        <p:spPr/>
        <p:txBody>
          <a:bodyPr/>
          <a:lstStyle/>
          <a:p>
            <a:fld id="{85E28A1F-EEA2-4D46-8F28-2E461A4ABB60}" type="datetime1">
              <a:rPr lang="en-IN" smtClean="0"/>
              <a:t>25-01-2022</a:t>
            </a:fld>
            <a:endParaRPr lang="en-IN" dirty="0"/>
          </a:p>
        </p:txBody>
      </p:sp>
      <p:sp>
        <p:nvSpPr>
          <p:cNvPr id="6" name="Footer Placeholder 5">
            <a:extLst>
              <a:ext uri="{FF2B5EF4-FFF2-40B4-BE49-F238E27FC236}">
                <a16:creationId xmlns:a16="http://schemas.microsoft.com/office/drawing/2014/main" id="{78666049-4A67-46E3-B8CD-83337D599062}"/>
              </a:ext>
            </a:extLst>
          </p:cNvPr>
          <p:cNvSpPr>
            <a:spLocks noGrp="1"/>
          </p:cNvSpPr>
          <p:nvPr>
            <p:ph type="ftr" sz="quarter" idx="11"/>
          </p:nvPr>
        </p:nvSpPr>
        <p:spPr/>
        <p:txBody>
          <a:bodyPr/>
          <a:lstStyle/>
          <a:p>
            <a:r>
              <a:rPr lang="en-IN" dirty="0"/>
              <a:t>© 2022 IdeaHelix - Confidential</a:t>
            </a:r>
          </a:p>
        </p:txBody>
      </p:sp>
      <p:sp>
        <p:nvSpPr>
          <p:cNvPr id="7" name="Slide Number Placeholder 6">
            <a:extLst>
              <a:ext uri="{FF2B5EF4-FFF2-40B4-BE49-F238E27FC236}">
                <a16:creationId xmlns:a16="http://schemas.microsoft.com/office/drawing/2014/main" id="{FD0433CA-C46D-4397-AD62-8B1BD7B3D86A}"/>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432283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705F-B5B9-4619-B6CA-B94833E546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6AE56B-6756-415D-B9EF-743A4A9AD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752BF4-35C0-43B8-BA25-69A858132D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4863D1-908F-4E37-A639-736C2FFBA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17E131-6961-4195-9CEE-783A5BF961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C49F93-4DD0-4270-B294-39198E9CCAAB}"/>
              </a:ext>
            </a:extLst>
          </p:cNvPr>
          <p:cNvSpPr>
            <a:spLocks noGrp="1"/>
          </p:cNvSpPr>
          <p:nvPr>
            <p:ph type="dt" sz="half" idx="10"/>
          </p:nvPr>
        </p:nvSpPr>
        <p:spPr/>
        <p:txBody>
          <a:bodyPr/>
          <a:lstStyle/>
          <a:p>
            <a:fld id="{08631F77-4881-4001-8F53-DBD9A7F8D605}" type="datetime1">
              <a:rPr lang="en-IN" smtClean="0"/>
              <a:t>25-01-2022</a:t>
            </a:fld>
            <a:endParaRPr lang="en-IN" dirty="0"/>
          </a:p>
        </p:txBody>
      </p:sp>
      <p:sp>
        <p:nvSpPr>
          <p:cNvPr id="8" name="Footer Placeholder 7">
            <a:extLst>
              <a:ext uri="{FF2B5EF4-FFF2-40B4-BE49-F238E27FC236}">
                <a16:creationId xmlns:a16="http://schemas.microsoft.com/office/drawing/2014/main" id="{B1210BA7-F06A-4B4D-B07F-289E633D295A}"/>
              </a:ext>
            </a:extLst>
          </p:cNvPr>
          <p:cNvSpPr>
            <a:spLocks noGrp="1"/>
          </p:cNvSpPr>
          <p:nvPr>
            <p:ph type="ftr" sz="quarter" idx="11"/>
          </p:nvPr>
        </p:nvSpPr>
        <p:spPr/>
        <p:txBody>
          <a:bodyPr/>
          <a:lstStyle/>
          <a:p>
            <a:r>
              <a:rPr lang="en-IN" dirty="0"/>
              <a:t>© 2022 IdeaHelix - Confidential</a:t>
            </a:r>
          </a:p>
        </p:txBody>
      </p:sp>
      <p:sp>
        <p:nvSpPr>
          <p:cNvPr id="9" name="Slide Number Placeholder 8">
            <a:extLst>
              <a:ext uri="{FF2B5EF4-FFF2-40B4-BE49-F238E27FC236}">
                <a16:creationId xmlns:a16="http://schemas.microsoft.com/office/drawing/2014/main" id="{ADBA6F07-4CBD-4FE7-B914-FA43A395D51A}"/>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1284545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3FD7-4B6C-4827-BEED-B619D7E3C7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4DACE2-585F-49DB-8E7D-4B04A01CB401}"/>
              </a:ext>
            </a:extLst>
          </p:cNvPr>
          <p:cNvSpPr>
            <a:spLocks noGrp="1"/>
          </p:cNvSpPr>
          <p:nvPr>
            <p:ph type="dt" sz="half" idx="10"/>
          </p:nvPr>
        </p:nvSpPr>
        <p:spPr/>
        <p:txBody>
          <a:bodyPr/>
          <a:lstStyle/>
          <a:p>
            <a:fld id="{EA36FE7A-CC15-4576-9289-26A3BACCAA7F}" type="datetime1">
              <a:rPr lang="en-IN" smtClean="0"/>
              <a:t>25-01-2022</a:t>
            </a:fld>
            <a:endParaRPr lang="en-IN" dirty="0"/>
          </a:p>
        </p:txBody>
      </p:sp>
      <p:sp>
        <p:nvSpPr>
          <p:cNvPr id="4" name="Footer Placeholder 3">
            <a:extLst>
              <a:ext uri="{FF2B5EF4-FFF2-40B4-BE49-F238E27FC236}">
                <a16:creationId xmlns:a16="http://schemas.microsoft.com/office/drawing/2014/main" id="{C83A1B1C-F744-497D-8031-161E898A396D}"/>
              </a:ext>
            </a:extLst>
          </p:cNvPr>
          <p:cNvSpPr>
            <a:spLocks noGrp="1"/>
          </p:cNvSpPr>
          <p:nvPr>
            <p:ph type="ftr" sz="quarter" idx="11"/>
          </p:nvPr>
        </p:nvSpPr>
        <p:spPr/>
        <p:txBody>
          <a:bodyPr/>
          <a:lstStyle/>
          <a:p>
            <a:r>
              <a:rPr lang="en-IN" dirty="0"/>
              <a:t>© 2022 IdeaHelix - Confidential</a:t>
            </a:r>
          </a:p>
        </p:txBody>
      </p:sp>
      <p:sp>
        <p:nvSpPr>
          <p:cNvPr id="5" name="Slide Number Placeholder 4">
            <a:extLst>
              <a:ext uri="{FF2B5EF4-FFF2-40B4-BE49-F238E27FC236}">
                <a16:creationId xmlns:a16="http://schemas.microsoft.com/office/drawing/2014/main" id="{02CCAD29-8B55-48A0-818A-EF7B3B2E1485}"/>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3658890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B9B4C-5EC7-4E2D-ABA0-6B6C26A6117B}"/>
              </a:ext>
            </a:extLst>
          </p:cNvPr>
          <p:cNvSpPr>
            <a:spLocks noGrp="1"/>
          </p:cNvSpPr>
          <p:nvPr>
            <p:ph type="dt" sz="half" idx="10"/>
          </p:nvPr>
        </p:nvSpPr>
        <p:spPr/>
        <p:txBody>
          <a:bodyPr/>
          <a:lstStyle/>
          <a:p>
            <a:fld id="{CA1FC68D-F077-46FD-B613-097511FF573D}" type="datetime1">
              <a:rPr lang="en-IN" smtClean="0"/>
              <a:t>25-01-2022</a:t>
            </a:fld>
            <a:endParaRPr lang="en-IN" dirty="0"/>
          </a:p>
        </p:txBody>
      </p:sp>
      <p:sp>
        <p:nvSpPr>
          <p:cNvPr id="3" name="Footer Placeholder 2">
            <a:extLst>
              <a:ext uri="{FF2B5EF4-FFF2-40B4-BE49-F238E27FC236}">
                <a16:creationId xmlns:a16="http://schemas.microsoft.com/office/drawing/2014/main" id="{841F422F-A4B0-4C67-A8E6-BDA4439D3184}"/>
              </a:ext>
            </a:extLst>
          </p:cNvPr>
          <p:cNvSpPr>
            <a:spLocks noGrp="1"/>
          </p:cNvSpPr>
          <p:nvPr>
            <p:ph type="ftr" sz="quarter" idx="11"/>
          </p:nvPr>
        </p:nvSpPr>
        <p:spPr/>
        <p:txBody>
          <a:bodyPr/>
          <a:lstStyle/>
          <a:p>
            <a:r>
              <a:rPr lang="en-IN" dirty="0"/>
              <a:t>© 2022 IdeaHelix - Confidential</a:t>
            </a:r>
          </a:p>
        </p:txBody>
      </p:sp>
      <p:sp>
        <p:nvSpPr>
          <p:cNvPr id="4" name="Slide Number Placeholder 3">
            <a:extLst>
              <a:ext uri="{FF2B5EF4-FFF2-40B4-BE49-F238E27FC236}">
                <a16:creationId xmlns:a16="http://schemas.microsoft.com/office/drawing/2014/main" id="{D300464C-EFA7-4992-9127-579F2F43E6F5}"/>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6308388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FE8B-109C-4A8A-A802-0481D076F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ECB6-DE0D-4A1E-BE35-5F4DBAB33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A9E8A7-0378-4176-BC9A-70B49B470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B06CC-48F2-4D89-B8EE-B035DFEE73EC}"/>
              </a:ext>
            </a:extLst>
          </p:cNvPr>
          <p:cNvSpPr>
            <a:spLocks noGrp="1"/>
          </p:cNvSpPr>
          <p:nvPr>
            <p:ph type="dt" sz="half" idx="10"/>
          </p:nvPr>
        </p:nvSpPr>
        <p:spPr/>
        <p:txBody>
          <a:bodyPr/>
          <a:lstStyle/>
          <a:p>
            <a:fld id="{4AD11D61-7956-4FAF-A2EB-BB42080E2734}" type="datetime1">
              <a:rPr lang="en-IN" smtClean="0"/>
              <a:t>25-01-2022</a:t>
            </a:fld>
            <a:endParaRPr lang="en-IN" dirty="0"/>
          </a:p>
        </p:txBody>
      </p:sp>
      <p:sp>
        <p:nvSpPr>
          <p:cNvPr id="6" name="Footer Placeholder 5">
            <a:extLst>
              <a:ext uri="{FF2B5EF4-FFF2-40B4-BE49-F238E27FC236}">
                <a16:creationId xmlns:a16="http://schemas.microsoft.com/office/drawing/2014/main" id="{E3F4D52B-6975-4B3B-9DF3-E38E5C4F36CD}"/>
              </a:ext>
            </a:extLst>
          </p:cNvPr>
          <p:cNvSpPr>
            <a:spLocks noGrp="1"/>
          </p:cNvSpPr>
          <p:nvPr>
            <p:ph type="ftr" sz="quarter" idx="11"/>
          </p:nvPr>
        </p:nvSpPr>
        <p:spPr/>
        <p:txBody>
          <a:bodyPr/>
          <a:lstStyle/>
          <a:p>
            <a:r>
              <a:rPr lang="en-IN" dirty="0"/>
              <a:t>© 2022 IdeaHelix - Confidential</a:t>
            </a:r>
          </a:p>
        </p:txBody>
      </p:sp>
      <p:sp>
        <p:nvSpPr>
          <p:cNvPr id="7" name="Slide Number Placeholder 6">
            <a:extLst>
              <a:ext uri="{FF2B5EF4-FFF2-40B4-BE49-F238E27FC236}">
                <a16:creationId xmlns:a16="http://schemas.microsoft.com/office/drawing/2014/main" id="{BE1564E0-D994-45BB-AE07-CDDBD04E4CD6}"/>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3480501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088ED-AF65-4F68-9435-56A2081098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60E715-D6A7-461B-B6D0-53B4570D13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872BB6-C954-4C3F-922A-469173041C5D}"/>
              </a:ext>
            </a:extLst>
          </p:cNvPr>
          <p:cNvSpPr>
            <a:spLocks noGrp="1"/>
          </p:cNvSpPr>
          <p:nvPr>
            <p:ph type="dt" sz="half" idx="10"/>
          </p:nvPr>
        </p:nvSpPr>
        <p:spPr/>
        <p:txBody>
          <a:bodyPr/>
          <a:lstStyle/>
          <a:p>
            <a:fld id="{6578ACF8-7C4B-4DD2-8181-E27667FC01A8}" type="datetime1">
              <a:rPr lang="en-IN" smtClean="0"/>
              <a:t>25-01-2022</a:t>
            </a:fld>
            <a:endParaRPr lang="en-IN"/>
          </a:p>
        </p:txBody>
      </p:sp>
      <p:sp>
        <p:nvSpPr>
          <p:cNvPr id="5" name="Footer Placeholder 4">
            <a:extLst>
              <a:ext uri="{FF2B5EF4-FFF2-40B4-BE49-F238E27FC236}">
                <a16:creationId xmlns:a16="http://schemas.microsoft.com/office/drawing/2014/main" id="{4F556E1F-F7C9-47E8-B2BF-3E12B3DA560F}"/>
              </a:ext>
            </a:extLst>
          </p:cNvPr>
          <p:cNvSpPr>
            <a:spLocks noGrp="1"/>
          </p:cNvSpPr>
          <p:nvPr>
            <p:ph type="ftr" sz="quarter" idx="11"/>
          </p:nvPr>
        </p:nvSpPr>
        <p:spPr/>
        <p:txBody>
          <a:bodyPr/>
          <a:lstStyle/>
          <a:p>
            <a:r>
              <a:rPr lang="en-IN" dirty="0"/>
              <a:t>© 2022 Idea Helix Inc - Confidential</a:t>
            </a:r>
          </a:p>
        </p:txBody>
      </p:sp>
      <p:sp>
        <p:nvSpPr>
          <p:cNvPr id="6" name="Slide Number Placeholder 5">
            <a:extLst>
              <a:ext uri="{FF2B5EF4-FFF2-40B4-BE49-F238E27FC236}">
                <a16:creationId xmlns:a16="http://schemas.microsoft.com/office/drawing/2014/main" id="{D262FA74-76B9-4588-8EAC-8265A4FE2F64}"/>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6052314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2B05-80CC-4E69-B25D-C3D84395A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F64DB1-E759-4E94-B02F-920768872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4" name="Text Placeholder 3">
            <a:extLst>
              <a:ext uri="{FF2B5EF4-FFF2-40B4-BE49-F238E27FC236}">
                <a16:creationId xmlns:a16="http://schemas.microsoft.com/office/drawing/2014/main" id="{1D59A962-1037-4288-8F24-23C9CA3C7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22EB4-F499-4EA8-8E08-B368B69AA92C}"/>
              </a:ext>
            </a:extLst>
          </p:cNvPr>
          <p:cNvSpPr>
            <a:spLocks noGrp="1"/>
          </p:cNvSpPr>
          <p:nvPr>
            <p:ph type="dt" sz="half" idx="10"/>
          </p:nvPr>
        </p:nvSpPr>
        <p:spPr/>
        <p:txBody>
          <a:bodyPr/>
          <a:lstStyle/>
          <a:p>
            <a:fld id="{EF37F50E-B917-4085-AF44-67DA7788568D}" type="datetime1">
              <a:rPr lang="en-IN" smtClean="0"/>
              <a:t>25-01-2022</a:t>
            </a:fld>
            <a:endParaRPr lang="en-IN" dirty="0"/>
          </a:p>
        </p:txBody>
      </p:sp>
      <p:sp>
        <p:nvSpPr>
          <p:cNvPr id="6" name="Footer Placeholder 5">
            <a:extLst>
              <a:ext uri="{FF2B5EF4-FFF2-40B4-BE49-F238E27FC236}">
                <a16:creationId xmlns:a16="http://schemas.microsoft.com/office/drawing/2014/main" id="{F0C6E449-F509-45E6-AA86-A25E5FE4E725}"/>
              </a:ext>
            </a:extLst>
          </p:cNvPr>
          <p:cNvSpPr>
            <a:spLocks noGrp="1"/>
          </p:cNvSpPr>
          <p:nvPr>
            <p:ph type="ftr" sz="quarter" idx="11"/>
          </p:nvPr>
        </p:nvSpPr>
        <p:spPr/>
        <p:txBody>
          <a:bodyPr/>
          <a:lstStyle/>
          <a:p>
            <a:r>
              <a:rPr lang="en-IN" dirty="0"/>
              <a:t>© 2022 IdeaHelix - Confidential</a:t>
            </a:r>
          </a:p>
        </p:txBody>
      </p:sp>
      <p:sp>
        <p:nvSpPr>
          <p:cNvPr id="7" name="Slide Number Placeholder 6">
            <a:extLst>
              <a:ext uri="{FF2B5EF4-FFF2-40B4-BE49-F238E27FC236}">
                <a16:creationId xmlns:a16="http://schemas.microsoft.com/office/drawing/2014/main" id="{38D384A0-D158-41F3-8EA7-2C7C9D3E91D1}"/>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1237644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FDD-9A82-4BAA-B9AD-2C7A7DFC31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CFCA98-AD40-4F96-801D-58D6E4367B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7291E1-1BB8-46C8-BB8E-F158668B1F56}"/>
              </a:ext>
            </a:extLst>
          </p:cNvPr>
          <p:cNvSpPr>
            <a:spLocks noGrp="1"/>
          </p:cNvSpPr>
          <p:nvPr>
            <p:ph type="dt" sz="half" idx="10"/>
          </p:nvPr>
        </p:nvSpPr>
        <p:spPr/>
        <p:txBody>
          <a:bodyPr/>
          <a:lstStyle/>
          <a:p>
            <a:fld id="{939AE725-16CE-4205-9C99-49AEDD4B64A1}" type="datetime1">
              <a:rPr lang="en-IN" smtClean="0"/>
              <a:t>25-01-2022</a:t>
            </a:fld>
            <a:endParaRPr lang="en-IN" dirty="0"/>
          </a:p>
        </p:txBody>
      </p:sp>
      <p:sp>
        <p:nvSpPr>
          <p:cNvPr id="5" name="Footer Placeholder 4">
            <a:extLst>
              <a:ext uri="{FF2B5EF4-FFF2-40B4-BE49-F238E27FC236}">
                <a16:creationId xmlns:a16="http://schemas.microsoft.com/office/drawing/2014/main" id="{532CDB58-1BA0-4D2E-8C76-87D1EECDECA2}"/>
              </a:ext>
            </a:extLst>
          </p:cNvPr>
          <p:cNvSpPr>
            <a:spLocks noGrp="1"/>
          </p:cNvSpPr>
          <p:nvPr>
            <p:ph type="ftr" sz="quarter" idx="11"/>
          </p:nvPr>
        </p:nvSpPr>
        <p:spPr/>
        <p:txBody>
          <a:bodyPr/>
          <a:lstStyle/>
          <a:p>
            <a:r>
              <a:rPr lang="en-IN" dirty="0"/>
              <a:t>© 2022 IdeaHelix - Confidential</a:t>
            </a:r>
          </a:p>
        </p:txBody>
      </p:sp>
      <p:sp>
        <p:nvSpPr>
          <p:cNvPr id="6" name="Slide Number Placeholder 5">
            <a:extLst>
              <a:ext uri="{FF2B5EF4-FFF2-40B4-BE49-F238E27FC236}">
                <a16:creationId xmlns:a16="http://schemas.microsoft.com/office/drawing/2014/main" id="{378C6552-CF81-4A92-9ADA-5A9DF747BD77}"/>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33698141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95327-0EC6-4997-BEF1-C3258C5CFE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3941670-D87F-458F-955D-CD3E2B6A5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78AAE1-9E3D-4695-9CF8-B6BC5BA5ED56}"/>
              </a:ext>
            </a:extLst>
          </p:cNvPr>
          <p:cNvSpPr>
            <a:spLocks noGrp="1"/>
          </p:cNvSpPr>
          <p:nvPr>
            <p:ph type="dt" sz="half" idx="10"/>
          </p:nvPr>
        </p:nvSpPr>
        <p:spPr/>
        <p:txBody>
          <a:bodyPr/>
          <a:lstStyle/>
          <a:p>
            <a:fld id="{B84E1401-6EB7-4D2B-BB2A-899705F3C154}" type="datetime1">
              <a:rPr lang="en-IN" smtClean="0"/>
              <a:t>25-01-2022</a:t>
            </a:fld>
            <a:endParaRPr lang="en-IN" dirty="0"/>
          </a:p>
        </p:txBody>
      </p:sp>
      <p:sp>
        <p:nvSpPr>
          <p:cNvPr id="5" name="Footer Placeholder 4">
            <a:extLst>
              <a:ext uri="{FF2B5EF4-FFF2-40B4-BE49-F238E27FC236}">
                <a16:creationId xmlns:a16="http://schemas.microsoft.com/office/drawing/2014/main" id="{73328638-4E5D-4AC1-A181-33D0D2302537}"/>
              </a:ext>
            </a:extLst>
          </p:cNvPr>
          <p:cNvSpPr>
            <a:spLocks noGrp="1"/>
          </p:cNvSpPr>
          <p:nvPr>
            <p:ph type="ftr" sz="quarter" idx="11"/>
          </p:nvPr>
        </p:nvSpPr>
        <p:spPr/>
        <p:txBody>
          <a:bodyPr/>
          <a:lstStyle/>
          <a:p>
            <a:r>
              <a:rPr lang="en-IN" dirty="0"/>
              <a:t>© 2022 IdeaHelix - Confidential</a:t>
            </a:r>
          </a:p>
        </p:txBody>
      </p:sp>
      <p:sp>
        <p:nvSpPr>
          <p:cNvPr id="6" name="Slide Number Placeholder 5">
            <a:extLst>
              <a:ext uri="{FF2B5EF4-FFF2-40B4-BE49-F238E27FC236}">
                <a16:creationId xmlns:a16="http://schemas.microsoft.com/office/drawing/2014/main" id="{F6C09E06-4232-44B9-B99B-6C8EED4C21D2}"/>
              </a:ext>
            </a:extLst>
          </p:cNvPr>
          <p:cNvSpPr>
            <a:spLocks noGrp="1"/>
          </p:cNvSpPr>
          <p:nvPr>
            <p:ph type="sldNum" sz="quarter" idx="12"/>
          </p:nvPr>
        </p:nvSpPr>
        <p:spPr/>
        <p:txBody>
          <a:bodyPr/>
          <a:lstStyle/>
          <a:p>
            <a:fld id="{B1D92EE1-D113-4F7E-9065-C796B79E3C70}" type="slidenum">
              <a:rPr lang="en-IN" smtClean="0"/>
              <a:t>‹#›</a:t>
            </a:fld>
            <a:endParaRPr lang="en-IN" dirty="0"/>
          </a:p>
        </p:txBody>
      </p:sp>
    </p:spTree>
    <p:extLst>
      <p:ext uri="{BB962C8B-B14F-4D97-AF65-F5344CB8AC3E}">
        <p14:creationId xmlns:p14="http://schemas.microsoft.com/office/powerpoint/2010/main" val="3952031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5D35-A9D0-4D42-9E9D-CAB5ABC919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9A4887-C32E-4C4D-B24C-49A461713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B84E3B-02C2-46DD-AFCF-D6DF4F9EC0AB}"/>
              </a:ext>
            </a:extLst>
          </p:cNvPr>
          <p:cNvSpPr>
            <a:spLocks noGrp="1"/>
          </p:cNvSpPr>
          <p:nvPr>
            <p:ph type="dt" sz="half" idx="10"/>
          </p:nvPr>
        </p:nvSpPr>
        <p:spPr/>
        <p:txBody>
          <a:bodyPr/>
          <a:lstStyle/>
          <a:p>
            <a:fld id="{3DFA428D-366B-47B4-9403-7C28F9BEF408}" type="datetime1">
              <a:rPr lang="en-IN" smtClean="0"/>
              <a:t>25-01-2022</a:t>
            </a:fld>
            <a:endParaRPr lang="en-IN"/>
          </a:p>
        </p:txBody>
      </p:sp>
      <p:sp>
        <p:nvSpPr>
          <p:cNvPr id="5" name="Footer Placeholder 4">
            <a:extLst>
              <a:ext uri="{FF2B5EF4-FFF2-40B4-BE49-F238E27FC236}">
                <a16:creationId xmlns:a16="http://schemas.microsoft.com/office/drawing/2014/main" id="{3E821B0F-D11E-4D03-9875-41A943AEC2F1}"/>
              </a:ext>
            </a:extLst>
          </p:cNvPr>
          <p:cNvSpPr>
            <a:spLocks noGrp="1"/>
          </p:cNvSpPr>
          <p:nvPr>
            <p:ph type="ftr" sz="quarter" idx="11"/>
          </p:nvPr>
        </p:nvSpPr>
        <p:spPr/>
        <p:txBody>
          <a:bodyPr/>
          <a:lstStyle/>
          <a:p>
            <a:r>
              <a:rPr lang="en-IN" dirty="0"/>
              <a:t>© 2022 Idea Helix Inc - Confidential</a:t>
            </a:r>
          </a:p>
        </p:txBody>
      </p:sp>
      <p:sp>
        <p:nvSpPr>
          <p:cNvPr id="6" name="Slide Number Placeholder 5">
            <a:extLst>
              <a:ext uri="{FF2B5EF4-FFF2-40B4-BE49-F238E27FC236}">
                <a16:creationId xmlns:a16="http://schemas.microsoft.com/office/drawing/2014/main" id="{92E85D7F-BCD0-4A09-8508-900A4F2DB6D3}"/>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4228708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10B5F-FE30-477D-8568-FCC2CE36CB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FDBA8F-6063-4B53-BFD0-4EB478899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81F3C9-6531-4C15-8644-817295E111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9D476C5-1343-4F36-9382-2D408611FE08}"/>
              </a:ext>
            </a:extLst>
          </p:cNvPr>
          <p:cNvSpPr>
            <a:spLocks noGrp="1"/>
          </p:cNvSpPr>
          <p:nvPr>
            <p:ph type="dt" sz="half" idx="10"/>
          </p:nvPr>
        </p:nvSpPr>
        <p:spPr/>
        <p:txBody>
          <a:bodyPr/>
          <a:lstStyle/>
          <a:p>
            <a:fld id="{85E28A1F-EEA2-4D46-8F28-2E461A4ABB60}" type="datetime1">
              <a:rPr lang="en-IN" smtClean="0"/>
              <a:t>25-01-2022</a:t>
            </a:fld>
            <a:endParaRPr lang="en-IN"/>
          </a:p>
        </p:txBody>
      </p:sp>
      <p:sp>
        <p:nvSpPr>
          <p:cNvPr id="6" name="Footer Placeholder 5">
            <a:extLst>
              <a:ext uri="{FF2B5EF4-FFF2-40B4-BE49-F238E27FC236}">
                <a16:creationId xmlns:a16="http://schemas.microsoft.com/office/drawing/2014/main" id="{78666049-4A67-46E3-B8CD-83337D599062}"/>
              </a:ext>
            </a:extLst>
          </p:cNvPr>
          <p:cNvSpPr>
            <a:spLocks noGrp="1"/>
          </p:cNvSpPr>
          <p:nvPr>
            <p:ph type="ftr" sz="quarter" idx="11"/>
          </p:nvPr>
        </p:nvSpPr>
        <p:spPr/>
        <p:txBody>
          <a:bodyPr/>
          <a:lstStyle/>
          <a:p>
            <a:r>
              <a:rPr lang="en-IN" dirty="0"/>
              <a:t>© 2022 Idea Helix Inc - Confidential</a:t>
            </a:r>
          </a:p>
        </p:txBody>
      </p:sp>
      <p:sp>
        <p:nvSpPr>
          <p:cNvPr id="7" name="Slide Number Placeholder 6">
            <a:extLst>
              <a:ext uri="{FF2B5EF4-FFF2-40B4-BE49-F238E27FC236}">
                <a16:creationId xmlns:a16="http://schemas.microsoft.com/office/drawing/2014/main" id="{FD0433CA-C46D-4397-AD62-8B1BD7B3D86A}"/>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3196546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705F-B5B9-4619-B6CA-B94833E546D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6AE56B-6756-415D-B9EF-743A4A9AD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752BF4-35C0-43B8-BA25-69A858132D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04863D1-908F-4E37-A639-736C2FFBA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17E131-6961-4195-9CEE-783A5BF961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C49F93-4DD0-4270-B294-39198E9CCAAB}"/>
              </a:ext>
            </a:extLst>
          </p:cNvPr>
          <p:cNvSpPr>
            <a:spLocks noGrp="1"/>
          </p:cNvSpPr>
          <p:nvPr>
            <p:ph type="dt" sz="half" idx="10"/>
          </p:nvPr>
        </p:nvSpPr>
        <p:spPr/>
        <p:txBody>
          <a:bodyPr/>
          <a:lstStyle/>
          <a:p>
            <a:fld id="{08631F77-4881-4001-8F53-DBD9A7F8D605}" type="datetime1">
              <a:rPr lang="en-IN" smtClean="0"/>
              <a:t>25-01-2022</a:t>
            </a:fld>
            <a:endParaRPr lang="en-IN"/>
          </a:p>
        </p:txBody>
      </p:sp>
      <p:sp>
        <p:nvSpPr>
          <p:cNvPr id="8" name="Footer Placeholder 7">
            <a:extLst>
              <a:ext uri="{FF2B5EF4-FFF2-40B4-BE49-F238E27FC236}">
                <a16:creationId xmlns:a16="http://schemas.microsoft.com/office/drawing/2014/main" id="{B1210BA7-F06A-4B4D-B07F-289E633D295A}"/>
              </a:ext>
            </a:extLst>
          </p:cNvPr>
          <p:cNvSpPr>
            <a:spLocks noGrp="1"/>
          </p:cNvSpPr>
          <p:nvPr>
            <p:ph type="ftr" sz="quarter" idx="11"/>
          </p:nvPr>
        </p:nvSpPr>
        <p:spPr/>
        <p:txBody>
          <a:bodyPr/>
          <a:lstStyle/>
          <a:p>
            <a:r>
              <a:rPr lang="en-IN" dirty="0"/>
              <a:t>© 2022 Idea Helix Inc - Confidential</a:t>
            </a:r>
          </a:p>
        </p:txBody>
      </p:sp>
      <p:sp>
        <p:nvSpPr>
          <p:cNvPr id="9" name="Slide Number Placeholder 8">
            <a:extLst>
              <a:ext uri="{FF2B5EF4-FFF2-40B4-BE49-F238E27FC236}">
                <a16:creationId xmlns:a16="http://schemas.microsoft.com/office/drawing/2014/main" id="{ADBA6F07-4CBD-4FE7-B914-FA43A395D51A}"/>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4289135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3FD7-4B6C-4827-BEED-B619D7E3C7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34DACE2-585F-49DB-8E7D-4B04A01CB401}"/>
              </a:ext>
            </a:extLst>
          </p:cNvPr>
          <p:cNvSpPr>
            <a:spLocks noGrp="1"/>
          </p:cNvSpPr>
          <p:nvPr>
            <p:ph type="dt" sz="half" idx="10"/>
          </p:nvPr>
        </p:nvSpPr>
        <p:spPr/>
        <p:txBody>
          <a:bodyPr/>
          <a:lstStyle/>
          <a:p>
            <a:fld id="{EA36FE7A-CC15-4576-9289-26A3BACCAA7F}" type="datetime1">
              <a:rPr lang="en-IN" smtClean="0"/>
              <a:t>25-01-2022</a:t>
            </a:fld>
            <a:endParaRPr lang="en-IN"/>
          </a:p>
        </p:txBody>
      </p:sp>
      <p:sp>
        <p:nvSpPr>
          <p:cNvPr id="4" name="Footer Placeholder 3">
            <a:extLst>
              <a:ext uri="{FF2B5EF4-FFF2-40B4-BE49-F238E27FC236}">
                <a16:creationId xmlns:a16="http://schemas.microsoft.com/office/drawing/2014/main" id="{C83A1B1C-F744-497D-8031-161E898A396D}"/>
              </a:ext>
            </a:extLst>
          </p:cNvPr>
          <p:cNvSpPr>
            <a:spLocks noGrp="1"/>
          </p:cNvSpPr>
          <p:nvPr>
            <p:ph type="ftr" sz="quarter" idx="11"/>
          </p:nvPr>
        </p:nvSpPr>
        <p:spPr/>
        <p:txBody>
          <a:bodyPr/>
          <a:lstStyle/>
          <a:p>
            <a:r>
              <a:rPr lang="en-IN" dirty="0"/>
              <a:t>© 2022 Idea Helix Inc - Confidential</a:t>
            </a:r>
          </a:p>
        </p:txBody>
      </p:sp>
      <p:sp>
        <p:nvSpPr>
          <p:cNvPr id="5" name="Slide Number Placeholder 4">
            <a:extLst>
              <a:ext uri="{FF2B5EF4-FFF2-40B4-BE49-F238E27FC236}">
                <a16:creationId xmlns:a16="http://schemas.microsoft.com/office/drawing/2014/main" id="{02CCAD29-8B55-48A0-818A-EF7B3B2E1485}"/>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356669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B9B4C-5EC7-4E2D-ABA0-6B6C26A6117B}"/>
              </a:ext>
            </a:extLst>
          </p:cNvPr>
          <p:cNvSpPr>
            <a:spLocks noGrp="1"/>
          </p:cNvSpPr>
          <p:nvPr>
            <p:ph type="dt" sz="half" idx="10"/>
          </p:nvPr>
        </p:nvSpPr>
        <p:spPr/>
        <p:txBody>
          <a:bodyPr/>
          <a:lstStyle/>
          <a:p>
            <a:fld id="{CA1FC68D-F077-46FD-B613-097511FF573D}" type="datetime1">
              <a:rPr lang="en-IN" smtClean="0"/>
              <a:t>25-01-2022</a:t>
            </a:fld>
            <a:endParaRPr lang="en-IN"/>
          </a:p>
        </p:txBody>
      </p:sp>
      <p:sp>
        <p:nvSpPr>
          <p:cNvPr id="3" name="Footer Placeholder 2">
            <a:extLst>
              <a:ext uri="{FF2B5EF4-FFF2-40B4-BE49-F238E27FC236}">
                <a16:creationId xmlns:a16="http://schemas.microsoft.com/office/drawing/2014/main" id="{841F422F-A4B0-4C67-A8E6-BDA4439D3184}"/>
              </a:ext>
            </a:extLst>
          </p:cNvPr>
          <p:cNvSpPr>
            <a:spLocks noGrp="1"/>
          </p:cNvSpPr>
          <p:nvPr>
            <p:ph type="ftr" sz="quarter" idx="11"/>
          </p:nvPr>
        </p:nvSpPr>
        <p:spPr/>
        <p:txBody>
          <a:bodyPr/>
          <a:lstStyle/>
          <a:p>
            <a:r>
              <a:rPr lang="en-IN" dirty="0"/>
              <a:t>© 2022 Idea Helix Inc - Confidential</a:t>
            </a:r>
          </a:p>
        </p:txBody>
      </p:sp>
      <p:sp>
        <p:nvSpPr>
          <p:cNvPr id="4" name="Slide Number Placeholder 3">
            <a:extLst>
              <a:ext uri="{FF2B5EF4-FFF2-40B4-BE49-F238E27FC236}">
                <a16:creationId xmlns:a16="http://schemas.microsoft.com/office/drawing/2014/main" id="{D300464C-EFA7-4992-9127-579F2F43E6F5}"/>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1450731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DFE8B-109C-4A8A-A802-0481D076FF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ECB6-DE0D-4A1E-BE35-5F4DBAB33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2A9E8A7-0378-4176-BC9A-70B49B470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FB06CC-48F2-4D89-B8EE-B035DFEE73EC}"/>
              </a:ext>
            </a:extLst>
          </p:cNvPr>
          <p:cNvSpPr>
            <a:spLocks noGrp="1"/>
          </p:cNvSpPr>
          <p:nvPr>
            <p:ph type="dt" sz="half" idx="10"/>
          </p:nvPr>
        </p:nvSpPr>
        <p:spPr/>
        <p:txBody>
          <a:bodyPr/>
          <a:lstStyle/>
          <a:p>
            <a:fld id="{4AD11D61-7956-4FAF-A2EB-BB42080E2734}" type="datetime1">
              <a:rPr lang="en-IN" smtClean="0"/>
              <a:t>25-01-2022</a:t>
            </a:fld>
            <a:endParaRPr lang="en-IN"/>
          </a:p>
        </p:txBody>
      </p:sp>
      <p:sp>
        <p:nvSpPr>
          <p:cNvPr id="6" name="Footer Placeholder 5">
            <a:extLst>
              <a:ext uri="{FF2B5EF4-FFF2-40B4-BE49-F238E27FC236}">
                <a16:creationId xmlns:a16="http://schemas.microsoft.com/office/drawing/2014/main" id="{E3F4D52B-6975-4B3B-9DF3-E38E5C4F36CD}"/>
              </a:ext>
            </a:extLst>
          </p:cNvPr>
          <p:cNvSpPr>
            <a:spLocks noGrp="1"/>
          </p:cNvSpPr>
          <p:nvPr>
            <p:ph type="ftr" sz="quarter" idx="11"/>
          </p:nvPr>
        </p:nvSpPr>
        <p:spPr/>
        <p:txBody>
          <a:bodyPr/>
          <a:lstStyle/>
          <a:p>
            <a:r>
              <a:rPr lang="en-IN" dirty="0"/>
              <a:t>© 2022 Idea Helix Inc - Confidential</a:t>
            </a:r>
          </a:p>
        </p:txBody>
      </p:sp>
      <p:sp>
        <p:nvSpPr>
          <p:cNvPr id="7" name="Slide Number Placeholder 6">
            <a:extLst>
              <a:ext uri="{FF2B5EF4-FFF2-40B4-BE49-F238E27FC236}">
                <a16:creationId xmlns:a16="http://schemas.microsoft.com/office/drawing/2014/main" id="{BE1564E0-D994-45BB-AE07-CDDBD04E4CD6}"/>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252224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2B05-80CC-4E69-B25D-C3D84395A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0F64DB1-E759-4E94-B02F-920768872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1D59A962-1037-4288-8F24-23C9CA3C7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A22EB4-F499-4EA8-8E08-B368B69AA92C}"/>
              </a:ext>
            </a:extLst>
          </p:cNvPr>
          <p:cNvSpPr>
            <a:spLocks noGrp="1"/>
          </p:cNvSpPr>
          <p:nvPr>
            <p:ph type="dt" sz="half" idx="10"/>
          </p:nvPr>
        </p:nvSpPr>
        <p:spPr/>
        <p:txBody>
          <a:bodyPr/>
          <a:lstStyle/>
          <a:p>
            <a:fld id="{EF37F50E-B917-4085-AF44-67DA7788568D}" type="datetime1">
              <a:rPr lang="en-IN" smtClean="0"/>
              <a:t>25-01-2022</a:t>
            </a:fld>
            <a:endParaRPr lang="en-IN"/>
          </a:p>
        </p:txBody>
      </p:sp>
      <p:sp>
        <p:nvSpPr>
          <p:cNvPr id="6" name="Footer Placeholder 5">
            <a:extLst>
              <a:ext uri="{FF2B5EF4-FFF2-40B4-BE49-F238E27FC236}">
                <a16:creationId xmlns:a16="http://schemas.microsoft.com/office/drawing/2014/main" id="{F0C6E449-F509-45E6-AA86-A25E5FE4E725}"/>
              </a:ext>
            </a:extLst>
          </p:cNvPr>
          <p:cNvSpPr>
            <a:spLocks noGrp="1"/>
          </p:cNvSpPr>
          <p:nvPr>
            <p:ph type="ftr" sz="quarter" idx="11"/>
          </p:nvPr>
        </p:nvSpPr>
        <p:spPr/>
        <p:txBody>
          <a:bodyPr/>
          <a:lstStyle/>
          <a:p>
            <a:r>
              <a:rPr lang="en-IN" dirty="0"/>
              <a:t>© 2022 Idea Helix Inc - Confidential</a:t>
            </a:r>
          </a:p>
        </p:txBody>
      </p:sp>
      <p:sp>
        <p:nvSpPr>
          <p:cNvPr id="7" name="Slide Number Placeholder 6">
            <a:extLst>
              <a:ext uri="{FF2B5EF4-FFF2-40B4-BE49-F238E27FC236}">
                <a16:creationId xmlns:a16="http://schemas.microsoft.com/office/drawing/2014/main" id="{38D384A0-D158-41F3-8EA7-2C7C9D3E91D1}"/>
              </a:ext>
            </a:extLst>
          </p:cNvPr>
          <p:cNvSpPr>
            <a:spLocks noGrp="1"/>
          </p:cNvSpPr>
          <p:nvPr>
            <p:ph type="sldNum" sz="quarter" idx="12"/>
          </p:nvPr>
        </p:nvSpPr>
        <p:spPr/>
        <p:txBody>
          <a:bodyPr/>
          <a:lstStyle/>
          <a:p>
            <a:fld id="{B1D92EE1-D113-4F7E-9065-C796B79E3C70}" type="slidenum">
              <a:rPr lang="en-IN" smtClean="0"/>
              <a:t>‹#›</a:t>
            </a:fld>
            <a:endParaRPr lang="en-IN"/>
          </a:p>
        </p:txBody>
      </p:sp>
    </p:spTree>
    <p:extLst>
      <p:ext uri="{BB962C8B-B14F-4D97-AF65-F5344CB8AC3E}">
        <p14:creationId xmlns:p14="http://schemas.microsoft.com/office/powerpoint/2010/main" val="1705810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68414-1B24-4965-A49F-E9EAEDF79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CCF1D-846A-43D9-8FFE-4ED206ECC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EE26D-4833-4194-A483-526ADA4B91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31029-5A7D-4A86-B7E3-A78CCF54FD8F}" type="datetime1">
              <a:rPr lang="en-IN" smtClean="0"/>
              <a:t>25-01-2022</a:t>
            </a:fld>
            <a:endParaRPr lang="en-IN"/>
          </a:p>
        </p:txBody>
      </p:sp>
      <p:sp>
        <p:nvSpPr>
          <p:cNvPr id="5" name="Footer Placeholder 4">
            <a:extLst>
              <a:ext uri="{FF2B5EF4-FFF2-40B4-BE49-F238E27FC236}">
                <a16:creationId xmlns:a16="http://schemas.microsoft.com/office/drawing/2014/main" id="{A8F9A175-C76E-44B9-B1CC-24A05FCC1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 2022 Idea Helix Inc - Confidential</a:t>
            </a:r>
          </a:p>
        </p:txBody>
      </p:sp>
      <p:sp>
        <p:nvSpPr>
          <p:cNvPr id="6" name="Slide Number Placeholder 5">
            <a:extLst>
              <a:ext uri="{FF2B5EF4-FFF2-40B4-BE49-F238E27FC236}">
                <a16:creationId xmlns:a16="http://schemas.microsoft.com/office/drawing/2014/main" id="{1DAF4DA5-F80D-4B12-B8E7-064B69080A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92EE1-D113-4F7E-9065-C796B79E3C70}" type="slidenum">
              <a:rPr lang="en-IN" smtClean="0"/>
              <a:t>‹#›</a:t>
            </a:fld>
            <a:endParaRPr lang="en-IN"/>
          </a:p>
        </p:txBody>
      </p:sp>
    </p:spTree>
    <p:extLst>
      <p:ext uri="{BB962C8B-B14F-4D97-AF65-F5344CB8AC3E}">
        <p14:creationId xmlns:p14="http://schemas.microsoft.com/office/powerpoint/2010/main" val="24915582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B68414-1B24-4965-A49F-E9EAEDF791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CCCF1D-846A-43D9-8FFE-4ED206ECC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EE26D-4833-4194-A483-526ADA4B91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31029-5A7D-4A86-B7E3-A78CCF54FD8F}" type="datetime1">
              <a:rPr lang="en-IN" smtClean="0"/>
              <a:t>25-01-2022</a:t>
            </a:fld>
            <a:endParaRPr lang="en-IN" dirty="0"/>
          </a:p>
        </p:txBody>
      </p:sp>
      <p:sp>
        <p:nvSpPr>
          <p:cNvPr id="5" name="Footer Placeholder 4">
            <a:extLst>
              <a:ext uri="{FF2B5EF4-FFF2-40B4-BE49-F238E27FC236}">
                <a16:creationId xmlns:a16="http://schemas.microsoft.com/office/drawing/2014/main" id="{A8F9A175-C76E-44B9-B1CC-24A05FCC1F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 2022 IdeaHelix - Confidential</a:t>
            </a:r>
          </a:p>
        </p:txBody>
      </p:sp>
      <p:sp>
        <p:nvSpPr>
          <p:cNvPr id="6" name="Slide Number Placeholder 5">
            <a:extLst>
              <a:ext uri="{FF2B5EF4-FFF2-40B4-BE49-F238E27FC236}">
                <a16:creationId xmlns:a16="http://schemas.microsoft.com/office/drawing/2014/main" id="{1DAF4DA5-F80D-4B12-B8E7-064B69080A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92EE1-D113-4F7E-9065-C796B79E3C70}" type="slidenum">
              <a:rPr lang="en-IN" smtClean="0"/>
              <a:t>‹#›</a:t>
            </a:fld>
            <a:endParaRPr lang="en-IN" dirty="0"/>
          </a:p>
        </p:txBody>
      </p:sp>
    </p:spTree>
    <p:extLst>
      <p:ext uri="{BB962C8B-B14F-4D97-AF65-F5344CB8AC3E}">
        <p14:creationId xmlns:p14="http://schemas.microsoft.com/office/powerpoint/2010/main" val="1139210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docs.vlocity.com/en/LWC-OmniScript-Designer-Overview.html#UUID-3820af61-48ff-5ffb-ff81-580f06616cef_section-idm4575661862273631706743477078" TargetMode="External"/><Relationship Id="rId3" Type="http://schemas.openxmlformats.org/officeDocument/2006/relationships/image" Target="../media/image2.png"/><Relationship Id="rId7" Type="http://schemas.openxmlformats.org/officeDocument/2006/relationships/hyperlink" Target="https://docs.vlocity.com/en/LWC-OmniScript-Designer-Overview.html#UUID-3820af61-48ff-5ffb-ff81-580f06616cef_section-idm457566193318883170672868264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cs.vlocity.com/en/LWC-OmniScript-Designer-Overview.html#UUID-3820af61-48ff-5ffb-ff81-580f06616cef_section-idm457566175196323170672771554" TargetMode="External"/><Relationship Id="rId11" Type="http://schemas.openxmlformats.org/officeDocument/2006/relationships/image" Target="../media/image18.png"/><Relationship Id="rId5" Type="http://schemas.openxmlformats.org/officeDocument/2006/relationships/hyperlink" Target="https://docs.vlocity.com/en/LWC-OmniScript-Designer-Overview.html#UUID-3820af61-48ff-5ffb-ff81-580f06616cef_section-idm4667342068764831706728159275" TargetMode="External"/><Relationship Id="rId10" Type="http://schemas.openxmlformats.org/officeDocument/2006/relationships/hyperlink" Target="https://docs.vlocity.com/en/LWC-OmniScript-Designer-Overview.html#UUID-3820af61-48ff-5ffb-ff81-580f06616cef_section-idm231774436557776" TargetMode="External"/><Relationship Id="rId4" Type="http://schemas.openxmlformats.org/officeDocument/2006/relationships/hyperlink" Target="https://docs.vlocity.com/en/LWC-OmniScript-Designer-Overview.html#UUID-3820af61-48ff-5ffb-ff81-580f06616cef_section-idm4667342148158431706727560464" TargetMode="External"/><Relationship Id="rId9" Type="http://schemas.openxmlformats.org/officeDocument/2006/relationships/hyperlink" Target="https://docs.vlocity.com/en/LWC-OmniScript-Designer-Overview.html#UUID-3820af61-48ff-5ffb-ff81-580f06616cef_section-idm455478322879363170674360489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developer.salesforce.com/docs/atlas.en-us.210.0.object_reference.meta/object_reference/sforce_api_objects_external_objects.htm" TargetMode="External"/><Relationship Id="rId5" Type="http://schemas.openxmlformats.org/officeDocument/2006/relationships/hyperlink" Target="https://docs.vlocity.com/en/Using-Custom-Input-and-Output-with-DataRaptors.html"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trailhead.salesforce.com/en/users/auser797/trailmixes/build-guided-experiences-with-omni-studio-prework" TargetMode="External"/><Relationship Id="rId4" Type="http://schemas.openxmlformats.org/officeDocument/2006/relationships/hyperlink" Target="https://trailhead.salesforce.com/en/content/learn/trails/build-lightning-web-component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www.webassessor.com/wa.do?page=defaultLogi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trailhead.salesforce.com/en/users/strailhead/trailmixes/prepare-for-your-salesforce-omni-studio-developer-credentia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trailhead.salesforce.com/help?article=Salesforce-Certified-OmniStudio-Developer-Exam-Guide" TargetMode="External"/><Relationship Id="rId4" Type="http://schemas.openxmlformats.org/officeDocument/2006/relationships/hyperlink" Target="https://trailhead.salesforce.com/help?article=Salesforce-Certified-OmniStudio-Consultant-Exam-Guid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hyperlink" Target="https://vlocitytrial-prod.herokuapp.com/?templateid=SFI_IPQ" TargetMode="External"/><Relationship Id="rId4" Type="http://schemas.openxmlformats.org/officeDocument/2006/relationships/hyperlink" Target="https://trailhead.salesforce.com/en/promo/orgs/omnistudiotrail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4E178A-920D-4C7E-9647-966974CAA508}"/>
              </a:ext>
            </a:extLst>
          </p:cNvPr>
          <p:cNvSpPr>
            <a:spLocks noGrp="1"/>
          </p:cNvSpPr>
          <p:nvPr>
            <p:ph type="ctrTitle"/>
          </p:nvPr>
        </p:nvSpPr>
        <p:spPr>
          <a:xfrm>
            <a:off x="1419497" y="1340309"/>
            <a:ext cx="9579429" cy="974266"/>
          </a:xfrm>
        </p:spPr>
        <p:txBody>
          <a:bodyPr>
            <a:normAutofit/>
          </a:bodyPr>
          <a:lstStyle/>
          <a:p>
            <a:r>
              <a:rPr lang="en-IN" sz="5400" dirty="0" err="1">
                <a:solidFill>
                  <a:srgbClr val="1498C4"/>
                </a:solidFill>
                <a:latin typeface="Times New Roman" panose="02020603050405020304" pitchFamily="18" charset="0"/>
                <a:cs typeface="Times New Roman" panose="02020603050405020304" pitchFamily="18" charset="0"/>
              </a:rPr>
              <a:t>Omnistudio</a:t>
            </a:r>
            <a:r>
              <a:rPr lang="en-IN" sz="5400" dirty="0">
                <a:solidFill>
                  <a:srgbClr val="1498C4"/>
                </a:solidFill>
                <a:latin typeface="Times New Roman" panose="02020603050405020304" pitchFamily="18" charset="0"/>
                <a:cs typeface="Times New Roman" panose="02020603050405020304" pitchFamily="18" charset="0"/>
              </a:rPr>
              <a:t> Developer</a:t>
            </a:r>
            <a:endParaRPr lang="en-US" sz="5400" dirty="0">
              <a:solidFill>
                <a:srgbClr val="1498C4"/>
              </a:solidFill>
              <a:latin typeface="Times New Roman" panose="02020603050405020304" pitchFamily="18" charset="0"/>
              <a:cs typeface="Times New Roman" panose="02020603050405020304" pitchFamily="18" charset="0"/>
            </a:endParaRPr>
          </a:p>
        </p:txBody>
      </p:sp>
      <p:sp>
        <p:nvSpPr>
          <p:cNvPr id="6" name="Subtitle 2">
            <a:extLst>
              <a:ext uri="{FF2B5EF4-FFF2-40B4-BE49-F238E27FC236}">
                <a16:creationId xmlns:a16="http://schemas.microsoft.com/office/drawing/2014/main" id="{BB094DF8-EF4A-428E-9E5D-0A6F9E4B28A2}"/>
              </a:ext>
            </a:extLst>
          </p:cNvPr>
          <p:cNvSpPr>
            <a:spLocks noGrp="1"/>
          </p:cNvSpPr>
          <p:nvPr>
            <p:ph type="subTitle" idx="1"/>
          </p:nvPr>
        </p:nvSpPr>
        <p:spPr>
          <a:xfrm>
            <a:off x="1752600" y="2683796"/>
            <a:ext cx="8686800" cy="836644"/>
          </a:xfrm>
        </p:spPr>
        <p:txBody>
          <a:bodyPr>
            <a:normAutofit lnSpcReduction="10000"/>
          </a:bodyPr>
          <a:lstStyle/>
          <a:p>
            <a:r>
              <a:rPr lang="en-US" dirty="0">
                <a:latin typeface="Times New Roman" panose="02020603050405020304" pitchFamily="18" charset="0"/>
                <a:cs typeface="Times New Roman" panose="02020603050405020304" pitchFamily="18" charset="0"/>
              </a:rPr>
              <a:t>Raja Vellayan</a:t>
            </a:r>
          </a:p>
          <a:p>
            <a:r>
              <a:rPr lang="en-US" dirty="0">
                <a:latin typeface="Times New Roman" panose="02020603050405020304" pitchFamily="18" charset="0"/>
                <a:cs typeface="Times New Roman" panose="02020603050405020304" pitchFamily="18" charset="0"/>
              </a:rPr>
              <a:t>Prepared on 24/Jan/2022</a:t>
            </a:r>
          </a:p>
        </p:txBody>
      </p:sp>
      <p:sp>
        <p:nvSpPr>
          <p:cNvPr id="4" name="Subtitle 2">
            <a:extLst>
              <a:ext uri="{FF2B5EF4-FFF2-40B4-BE49-F238E27FC236}">
                <a16:creationId xmlns:a16="http://schemas.microsoft.com/office/drawing/2014/main" id="{ECED1FE5-5140-4F1C-BC35-A11D81A1F8D9}"/>
              </a:ext>
            </a:extLst>
          </p:cNvPr>
          <p:cNvSpPr txBox="1">
            <a:spLocks/>
          </p:cNvSpPr>
          <p:nvPr/>
        </p:nvSpPr>
        <p:spPr>
          <a:xfrm>
            <a:off x="1865811" y="5337810"/>
            <a:ext cx="8686800" cy="1520190"/>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latin typeface="Times New Roman" panose="02020603050405020304" pitchFamily="18" charset="0"/>
                <a:cs typeface="Times New Roman" panose="02020603050405020304" pitchFamily="18" charset="0"/>
              </a:rPr>
              <a:t>My</a:t>
            </a:r>
            <a:r>
              <a:rPr lang="en-US" dirty="0">
                <a:latin typeface="Times New Roman" panose="02020603050405020304" pitchFamily="18" charset="0"/>
                <a:cs typeface="Times New Roman" panose="02020603050405020304" pitchFamily="18" charset="0"/>
              </a:rPr>
              <a:t> </a:t>
            </a:r>
            <a:r>
              <a:rPr lang="en-US" u="sng" dirty="0">
                <a:latin typeface="Times New Roman" panose="02020603050405020304" pitchFamily="18" charset="0"/>
                <a:cs typeface="Times New Roman" panose="02020603050405020304" pitchFamily="18" charset="0"/>
              </a:rPr>
              <a:t>Certifications</a:t>
            </a:r>
          </a:p>
          <a:p>
            <a:r>
              <a:rPr lang="en-US" dirty="0">
                <a:latin typeface="Times New Roman" panose="02020603050405020304" pitchFamily="18" charset="0"/>
                <a:cs typeface="Times New Roman" panose="02020603050405020304" pitchFamily="18" charset="0"/>
              </a:rPr>
              <a:t>BSS Tools – Vlocity / </a:t>
            </a:r>
            <a:r>
              <a:rPr lang="en-US" dirty="0" err="1">
                <a:latin typeface="Times New Roman" panose="02020603050405020304" pitchFamily="18" charset="0"/>
                <a:cs typeface="Times New Roman" panose="02020603050405020304" pitchFamily="18" charset="0"/>
              </a:rPr>
              <a:t>Omnistudio</a:t>
            </a:r>
            <a:r>
              <a:rPr lang="en-US" dirty="0">
                <a:latin typeface="Times New Roman" panose="02020603050405020304" pitchFamily="18" charset="0"/>
                <a:cs typeface="Times New Roman" panose="02020603050405020304" pitchFamily="18" charset="0"/>
              </a:rPr>
              <a:t>, Industries CPQ, OM, Admin, PD1</a:t>
            </a:r>
          </a:p>
          <a:p>
            <a:r>
              <a:rPr lang="en-US" dirty="0">
                <a:latin typeface="Times New Roman" panose="02020603050405020304" pitchFamily="18" charset="0"/>
                <a:cs typeface="Times New Roman" panose="02020603050405020304" pitchFamily="18" charset="0"/>
              </a:rPr>
              <a:t>OSS Process &amp; Tools – ITIL V3 MALC, ITIL 4 MP, ITSM, BMC Remedy</a:t>
            </a:r>
          </a:p>
          <a:p>
            <a:r>
              <a:rPr lang="en-US" dirty="0">
                <a:latin typeface="Times New Roman" panose="02020603050405020304" pitchFamily="18" charset="0"/>
                <a:cs typeface="Times New Roman" panose="02020603050405020304" pitchFamily="18" charset="0"/>
              </a:rPr>
              <a:t>Management – Agile, PMP – PMI(currently Perusing)</a:t>
            </a:r>
          </a:p>
        </p:txBody>
      </p:sp>
    </p:spTree>
    <p:extLst>
      <p:ext uri="{BB962C8B-B14F-4D97-AF65-F5344CB8AC3E}">
        <p14:creationId xmlns:p14="http://schemas.microsoft.com/office/powerpoint/2010/main" val="63825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10</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777875"/>
          </a:xfrm>
        </p:spPr>
        <p:txBody>
          <a:bodyPr>
            <a:noAutofit/>
          </a:bodyPr>
          <a:lstStyle/>
          <a:p>
            <a:r>
              <a:rPr lang="en-IN" sz="3200" dirty="0" err="1">
                <a:solidFill>
                  <a:srgbClr val="1498C4"/>
                </a:solidFill>
                <a:latin typeface="Times New Roman" panose="02020603050405020304" pitchFamily="18" charset="0"/>
                <a:cs typeface="Times New Roman" panose="02020603050405020304" pitchFamily="18" charset="0"/>
              </a:rPr>
              <a:t>Omnistudio</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Core</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Architecture</a:t>
            </a:r>
            <a:endParaRPr lang="en-US" sz="3200" dirty="0">
              <a:solidFill>
                <a:schemeClr val="accent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52E4B09-46CD-4357-BFCD-6E0CE9930EB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1975" y="1201738"/>
            <a:ext cx="8048625" cy="4867273"/>
          </a:xfrm>
          <a:prstGeom prst="rect">
            <a:avLst/>
          </a:prstGeom>
          <a:noFill/>
          <a:ln>
            <a:noFill/>
          </a:ln>
        </p:spPr>
      </p:pic>
      <p:pic>
        <p:nvPicPr>
          <p:cNvPr id="13" name="Picture 12">
            <a:extLst>
              <a:ext uri="{FF2B5EF4-FFF2-40B4-BE49-F238E27FC236}">
                <a16:creationId xmlns:a16="http://schemas.microsoft.com/office/drawing/2014/main" id="{17AA8B51-90C6-4DCA-B0D3-4650C8DAE9F8}"/>
              </a:ext>
            </a:extLst>
          </p:cNvPr>
          <p:cNvPicPr>
            <a:picLocks noChangeAspect="1"/>
          </p:cNvPicPr>
          <p:nvPr/>
        </p:nvPicPr>
        <p:blipFill>
          <a:blip r:embed="rId5"/>
          <a:stretch>
            <a:fillRect/>
          </a:stretch>
        </p:blipFill>
        <p:spPr>
          <a:xfrm>
            <a:off x="8763996" y="1447800"/>
            <a:ext cx="3309621" cy="4621211"/>
          </a:xfrm>
          <a:prstGeom prst="rect">
            <a:avLst/>
          </a:prstGeom>
        </p:spPr>
      </p:pic>
      <p:sp>
        <p:nvSpPr>
          <p:cNvPr id="15" name="TextBox 14">
            <a:extLst>
              <a:ext uri="{FF2B5EF4-FFF2-40B4-BE49-F238E27FC236}">
                <a16:creationId xmlns:a16="http://schemas.microsoft.com/office/drawing/2014/main" id="{D7E0E174-A107-4C74-BC89-5B53F368B43A}"/>
              </a:ext>
            </a:extLst>
          </p:cNvPr>
          <p:cNvSpPr txBox="1"/>
          <p:nvPr/>
        </p:nvSpPr>
        <p:spPr>
          <a:xfrm>
            <a:off x="9396910" y="1032717"/>
            <a:ext cx="2043792" cy="338041"/>
          </a:xfrm>
          <a:prstGeom prst="rect">
            <a:avLst/>
          </a:prstGeom>
          <a:noFill/>
        </p:spPr>
        <p:txBody>
          <a:bodyPr wrap="square">
            <a:spAutoFit/>
          </a:bodyPr>
          <a:lstStyle/>
          <a:p>
            <a:pPr algn="just" fontAlgn="base">
              <a:lnSpc>
                <a:spcPct val="107000"/>
              </a:lnSpc>
              <a:spcAft>
                <a:spcPts val="800"/>
              </a:spcAft>
            </a:pPr>
            <a:r>
              <a:rPr lang="en-IN" sz="1600" kern="12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Industry Applications</a:t>
            </a:r>
            <a:endParaRPr lang="en-IN" sz="1600" kern="1200" dirty="0">
              <a:solidFill>
                <a:srgbClr val="313537"/>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018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11</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Vlocity Data</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Model</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04600C1-C749-452B-8D3E-225085E3D98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183" y="995079"/>
            <a:ext cx="9656369" cy="5258366"/>
          </a:xfrm>
          <a:prstGeom prst="rect">
            <a:avLst/>
          </a:prstGeom>
          <a:noFill/>
          <a:ln>
            <a:noFill/>
          </a:ln>
        </p:spPr>
      </p:pic>
    </p:spTree>
    <p:extLst>
      <p:ext uri="{BB962C8B-B14F-4D97-AF65-F5344CB8AC3E}">
        <p14:creationId xmlns:p14="http://schemas.microsoft.com/office/powerpoint/2010/main" val="124137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Vlocity Data</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Model</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98DB160-BC6A-4911-95D9-42AEA02061B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898448" y="1022576"/>
            <a:ext cx="8131627" cy="5203371"/>
          </a:xfrm>
          <a:prstGeom prst="rect">
            <a:avLst/>
          </a:prstGeom>
          <a:noFill/>
          <a:ln>
            <a:noFill/>
          </a:ln>
        </p:spPr>
      </p:pic>
      <p:sp>
        <p:nvSpPr>
          <p:cNvPr id="10" name="TextBox 9">
            <a:extLst>
              <a:ext uri="{FF2B5EF4-FFF2-40B4-BE49-F238E27FC236}">
                <a16:creationId xmlns:a16="http://schemas.microsoft.com/office/drawing/2014/main" id="{3B91BB12-CE08-4671-AFCE-0DE3079E986F}"/>
              </a:ext>
            </a:extLst>
          </p:cNvPr>
          <p:cNvSpPr txBox="1"/>
          <p:nvPr/>
        </p:nvSpPr>
        <p:spPr>
          <a:xfrm>
            <a:off x="333374" y="2072368"/>
            <a:ext cx="3565074" cy="2878032"/>
          </a:xfrm>
          <a:prstGeom prst="rect">
            <a:avLst/>
          </a:prstGeom>
          <a:noFill/>
        </p:spPr>
        <p:txBody>
          <a:bodyPr wrap="square">
            <a:spAutoFit/>
          </a:bodyPr>
          <a:lstStyle/>
          <a:p>
            <a:pPr algn="just" fontAlgn="base">
              <a:lnSpc>
                <a:spcPct val="107000"/>
              </a:lnSpc>
              <a:spcAft>
                <a:spcPts val="800"/>
              </a:spcAft>
            </a:pPr>
            <a:r>
              <a:rPr lang="en-IN" sz="1700" dirty="0">
                <a:solidFill>
                  <a:srgbClr val="313537"/>
                </a:solidFill>
                <a:effectLst/>
                <a:latin typeface="Times New Roman" panose="02020603050405020304" pitchFamily="18" charset="0"/>
                <a:ea typeface="Times New Roman" panose="02020603050405020304" pitchFamily="18" charset="0"/>
                <a:cs typeface="Arial" panose="020B0604020202020204" pitchFamily="34" charset="0"/>
              </a:rPr>
              <a:t>Let's say you have an account that is a family plan for mobile service. Everyone in the family has a mobile device, with different usage amounts. Then there's the cable TV for two different televisions. If all this is from the same company, you expect to just pay one bill. Let's look at how </a:t>
            </a:r>
            <a:r>
              <a:rPr lang="en-IN" sz="1700" dirty="0" err="1">
                <a:solidFill>
                  <a:srgbClr val="313537"/>
                </a:solidFill>
                <a:effectLst/>
                <a:latin typeface="Times New Roman" panose="02020603050405020304" pitchFamily="18" charset="0"/>
                <a:ea typeface="Times New Roman" panose="02020603050405020304" pitchFamily="18" charset="0"/>
                <a:cs typeface="Arial" panose="020B0604020202020204" pitchFamily="34" charset="0"/>
              </a:rPr>
              <a:t>Vlocity's</a:t>
            </a:r>
            <a:r>
              <a:rPr lang="en-IN" sz="1700" dirty="0">
                <a:solidFill>
                  <a:srgbClr val="313537"/>
                </a:solidFill>
                <a:effectLst/>
                <a:latin typeface="Times New Roman" panose="02020603050405020304" pitchFamily="18" charset="0"/>
                <a:ea typeface="Times New Roman" panose="02020603050405020304" pitchFamily="18" charset="0"/>
                <a:cs typeface="Arial" panose="020B0604020202020204" pitchFamily="34" charset="0"/>
              </a:rPr>
              <a:t> custom objects and fields accommodate that.</a:t>
            </a:r>
            <a:endParaRPr lang="en-IN" sz="17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7843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13</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777875"/>
          </a:xfrm>
        </p:spPr>
        <p:txBody>
          <a:bodyPr>
            <a:noAutofit/>
          </a:bodyPr>
          <a:lstStyle/>
          <a:p>
            <a:r>
              <a:rPr lang="en-IN" sz="3200" dirty="0">
                <a:solidFill>
                  <a:srgbClr val="1498C4"/>
                </a:solidFill>
                <a:latin typeface="Times New Roman" panose="02020603050405020304" pitchFamily="18" charset="0"/>
                <a:cs typeface="Times New Roman" panose="02020603050405020304" pitchFamily="18" charset="0"/>
              </a:rPr>
              <a:t>Key</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Components</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of</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the</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Vlocity</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Core</a:t>
            </a:r>
            <a:r>
              <a:rPr lang="en-IN" sz="3200" dirty="0">
                <a:latin typeface="Times New Roman" panose="02020603050405020304" pitchFamily="18" charset="0"/>
                <a:cs typeface="Times New Roman" panose="02020603050405020304" pitchFamily="18" charset="0"/>
              </a:rPr>
              <a:t> </a:t>
            </a:r>
            <a:r>
              <a:rPr lang="en-IN" sz="3200" dirty="0">
                <a:solidFill>
                  <a:srgbClr val="1498C4"/>
                </a:solidFill>
                <a:latin typeface="Times New Roman" panose="02020603050405020304" pitchFamily="18" charset="0"/>
                <a:cs typeface="Times New Roman" panose="02020603050405020304" pitchFamily="18" charset="0"/>
              </a:rPr>
              <a:t>Architecture</a:t>
            </a:r>
            <a:endParaRPr lang="en-US" sz="3200" dirty="0">
              <a:solidFill>
                <a:schemeClr val="accent1"/>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3057525" cy="4867273"/>
          </a:xfrm>
        </p:spPr>
        <p:txBody>
          <a:bodyPr>
            <a:normAutofit/>
          </a:bodyPr>
          <a:lstStyle/>
          <a:p>
            <a:r>
              <a:rPr lang="en-IN" sz="1800" dirty="0">
                <a:latin typeface="Times New Roman" panose="02020603050405020304" pitchFamily="18" charset="0"/>
                <a:cs typeface="Times New Roman" panose="02020603050405020304" pitchFamily="18" charset="0"/>
              </a:rPr>
              <a:t>Three Tier Application Stack.</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User Interface, Business Process and Data.</a:t>
            </a:r>
          </a:p>
          <a:p>
            <a:endParaRPr lang="en-IN" sz="1800" dirty="0">
              <a:latin typeface="Times New Roman" panose="02020603050405020304" pitchFamily="18" charset="0"/>
              <a:cs typeface="Times New Roman" panose="02020603050405020304" pitchFamily="18" charset="0"/>
            </a:endParaRPr>
          </a:p>
          <a:p>
            <a:r>
              <a:rPr lang="en-IN" sz="1800" dirty="0" err="1">
                <a:latin typeface="Times New Roman" panose="02020603050405020304" pitchFamily="18" charset="0"/>
                <a:cs typeface="Times New Roman" panose="02020603050405020304" pitchFamily="18" charset="0"/>
              </a:rPr>
              <a:t>Vlocity</a:t>
            </a:r>
            <a:r>
              <a:rPr lang="en-IN" sz="1800" dirty="0">
                <a:latin typeface="Times New Roman" panose="02020603050405020304" pitchFamily="18" charset="0"/>
                <a:cs typeface="Times New Roman" panose="02020603050405020304" pitchFamily="18" charset="0"/>
              </a:rPr>
              <a:t> Cards and </a:t>
            </a:r>
            <a:r>
              <a:rPr lang="en-IN" sz="1800" dirty="0" err="1">
                <a:latin typeface="Times New Roman" panose="02020603050405020304" pitchFamily="18" charset="0"/>
                <a:cs typeface="Times New Roman" panose="02020603050405020304" pitchFamily="18" charset="0"/>
              </a:rPr>
              <a:t>OmniScripts</a:t>
            </a:r>
            <a:r>
              <a:rPr lang="en-IN" sz="1800" dirty="0">
                <a:latin typeface="Times New Roman" panose="02020603050405020304" pitchFamily="18" charset="0"/>
                <a:cs typeface="Times New Roman" panose="02020603050405020304" pitchFamily="18" charset="0"/>
              </a:rPr>
              <a:t> are End user facing components.</a:t>
            </a:r>
          </a:p>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9" name="Content Placeholder 4">
            <a:extLst>
              <a:ext uri="{FF2B5EF4-FFF2-40B4-BE49-F238E27FC236}">
                <a16:creationId xmlns:a16="http://schemas.microsoft.com/office/drawing/2014/main" id="{6EB9EF4D-F0C1-442E-9D62-207DC4F6C790}"/>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90900" y="1119162"/>
            <a:ext cx="8555601" cy="5010200"/>
          </a:xfrm>
          <a:prstGeom prst="rect">
            <a:avLst/>
          </a:prstGeom>
          <a:noFill/>
          <a:ln>
            <a:noFill/>
          </a:ln>
        </p:spPr>
      </p:pic>
    </p:spTree>
    <p:extLst>
      <p:ext uri="{BB962C8B-B14F-4D97-AF65-F5344CB8AC3E}">
        <p14:creationId xmlns:p14="http://schemas.microsoft.com/office/powerpoint/2010/main" val="27800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14</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2900" dirty="0">
                <a:solidFill>
                  <a:srgbClr val="1498C4"/>
                </a:solidFill>
                <a:latin typeface="Times New Roman" panose="02020603050405020304" pitchFamily="18" charset="0"/>
                <a:cs typeface="Times New Roman" panose="02020603050405020304" pitchFamily="18" charset="0"/>
              </a:rPr>
              <a:t>Key</a:t>
            </a:r>
            <a:r>
              <a:rPr lang="en-IN" sz="2900" dirty="0"/>
              <a:t> </a:t>
            </a:r>
            <a:r>
              <a:rPr lang="en-IN" sz="2900" dirty="0">
                <a:solidFill>
                  <a:srgbClr val="1498C4"/>
                </a:solidFill>
                <a:latin typeface="Times New Roman" panose="02020603050405020304" pitchFamily="18" charset="0"/>
                <a:cs typeface="Times New Roman" panose="02020603050405020304" pitchFamily="18" charset="0"/>
              </a:rPr>
              <a:t>Components</a:t>
            </a:r>
            <a:r>
              <a:rPr lang="en-IN" sz="2900" dirty="0"/>
              <a:t> </a:t>
            </a:r>
            <a:r>
              <a:rPr lang="en-IN" sz="2900" dirty="0">
                <a:solidFill>
                  <a:srgbClr val="1498C4"/>
                </a:solidFill>
                <a:latin typeface="Times New Roman" panose="02020603050405020304" pitchFamily="18" charset="0"/>
                <a:cs typeface="Times New Roman" panose="02020603050405020304" pitchFamily="18" charset="0"/>
              </a:rPr>
              <a:t>of</a:t>
            </a:r>
            <a:r>
              <a:rPr lang="en-IN" sz="2900" dirty="0"/>
              <a:t> </a:t>
            </a:r>
            <a:r>
              <a:rPr lang="en-IN" sz="2900" dirty="0">
                <a:solidFill>
                  <a:srgbClr val="1498C4"/>
                </a:solidFill>
                <a:latin typeface="Times New Roman" panose="02020603050405020304" pitchFamily="18" charset="0"/>
                <a:cs typeface="Times New Roman" panose="02020603050405020304" pitchFamily="18" charset="0"/>
              </a:rPr>
              <a:t>the</a:t>
            </a:r>
            <a:r>
              <a:rPr lang="en-IN" sz="2900" dirty="0"/>
              <a:t> </a:t>
            </a:r>
            <a:r>
              <a:rPr lang="en-IN" sz="2900" dirty="0" err="1">
                <a:solidFill>
                  <a:srgbClr val="1498C4"/>
                </a:solidFill>
                <a:latin typeface="Times New Roman" panose="02020603050405020304" pitchFamily="18" charset="0"/>
                <a:cs typeface="Times New Roman" panose="02020603050405020304" pitchFamily="18" charset="0"/>
              </a:rPr>
              <a:t>Omnistudio</a:t>
            </a:r>
            <a:r>
              <a:rPr lang="en-IN" sz="2900" dirty="0"/>
              <a:t> </a:t>
            </a:r>
            <a:r>
              <a:rPr lang="en-IN" sz="2900" dirty="0">
                <a:solidFill>
                  <a:srgbClr val="1498C4"/>
                </a:solidFill>
                <a:latin typeface="Times New Roman" panose="02020603050405020304" pitchFamily="18" charset="0"/>
                <a:cs typeface="Times New Roman" panose="02020603050405020304" pitchFamily="18" charset="0"/>
              </a:rPr>
              <a:t>Core Architecture</a:t>
            </a:r>
            <a:r>
              <a:rPr lang="en-IN" sz="2900" dirty="0"/>
              <a:t> </a:t>
            </a:r>
            <a:r>
              <a:rPr lang="en-IN" sz="2900" dirty="0">
                <a:solidFill>
                  <a:schemeClr val="accent1"/>
                </a:solidFill>
              </a:rPr>
              <a:t>(</a:t>
            </a:r>
            <a:r>
              <a:rPr lang="en-IN" sz="2900" dirty="0">
                <a:solidFill>
                  <a:srgbClr val="1498C4"/>
                </a:solidFill>
                <a:latin typeface="Times New Roman" panose="02020603050405020304" pitchFamily="18" charset="0"/>
                <a:cs typeface="Times New Roman" panose="02020603050405020304" pitchFamily="18" charset="0"/>
              </a:rPr>
              <a:t>Cont..)</a:t>
            </a:r>
            <a:endParaRPr lang="en-US" sz="2900" dirty="0">
              <a:solidFill>
                <a:schemeClr val="accent1"/>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r>
              <a:rPr lang="en-IN" sz="1800" dirty="0">
                <a:latin typeface="Times New Roman" panose="02020603050405020304" pitchFamily="18" charset="0"/>
                <a:cs typeface="Times New Roman" panose="02020603050405020304" pitchFamily="18" charset="0"/>
              </a:rPr>
              <a:t>Vlocity / Flex Cards (The User Interface Component)</a:t>
            </a:r>
          </a:p>
          <a:p>
            <a:pPr lvl="1"/>
            <a:r>
              <a:rPr lang="en-IN" sz="1800" dirty="0">
                <a:latin typeface="Times New Roman" panose="02020603050405020304" pitchFamily="18" charset="0"/>
                <a:cs typeface="Times New Roman" panose="02020603050405020304" pitchFamily="18" charset="0"/>
              </a:rPr>
              <a:t>Contains powerful set of configurable UI components to solve complex business challenges.</a:t>
            </a:r>
          </a:p>
          <a:p>
            <a:pPr lvl="1"/>
            <a:r>
              <a:rPr lang="en-IN" sz="1800" dirty="0">
                <a:latin typeface="Times New Roman" panose="02020603050405020304" pitchFamily="18" charset="0"/>
                <a:cs typeface="Times New Roman" panose="02020603050405020304" pitchFamily="18" charset="0"/>
              </a:rPr>
              <a:t>Card frameworks are omni channel – easy to deploy and reuse.</a:t>
            </a:r>
          </a:p>
          <a:p>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OmniScript (Guided Interaction Layer)</a:t>
            </a:r>
          </a:p>
          <a:p>
            <a:pPr lvl="1"/>
            <a:r>
              <a:rPr lang="en-IN" sz="1800" dirty="0">
                <a:latin typeface="Times New Roman" panose="02020603050405020304" pitchFamily="18" charset="0"/>
                <a:cs typeface="Times New Roman" panose="02020603050405020304" pitchFamily="18" charset="0"/>
              </a:rPr>
              <a:t>Help human guide through set of Business process.</a:t>
            </a:r>
          </a:p>
          <a:p>
            <a:pPr lvl="1"/>
            <a:endParaRPr lang="en-IN" sz="1800" dirty="0">
              <a:latin typeface="Times New Roman" panose="02020603050405020304" pitchFamily="18" charset="0"/>
              <a:cs typeface="Times New Roman" panose="02020603050405020304" pitchFamily="18" charset="0"/>
            </a:endParaRPr>
          </a:p>
          <a:p>
            <a:pPr marL="342900" lvl="1" indent="-342900"/>
            <a:r>
              <a:rPr lang="en-IN" sz="1800" dirty="0">
                <a:latin typeface="Times New Roman" panose="02020603050405020304" pitchFamily="18" charset="0"/>
                <a:cs typeface="Times New Roman" panose="02020603050405020304" pitchFamily="18" charset="0"/>
              </a:rPr>
              <a:t>Data Tools</a:t>
            </a:r>
          </a:p>
          <a:p>
            <a:pPr lvl="1"/>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Two key components - </a:t>
            </a:r>
            <a:r>
              <a:rPr lang="en-IN" sz="1800" dirty="0" err="1">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DataRaptor</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and Integration Procedures.</a:t>
            </a:r>
          </a:p>
          <a:p>
            <a:pPr lvl="1"/>
            <a:r>
              <a:rPr lang="en-IN" sz="1800" b="1" dirty="0" err="1">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DataRaptor</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is a tool for pushing and pulling complex, hierarchical data in and out of Salesforce.</a:t>
            </a:r>
          </a:p>
          <a:p>
            <a:pPr lvl="1"/>
            <a:r>
              <a:rPr lang="en-IN" sz="1800" b="1"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Integration </a:t>
            </a:r>
            <a:r>
              <a:rPr lang="en-IN" sz="1800" b="1" dirty="0">
                <a:solidFill>
                  <a:srgbClr val="313537"/>
                </a:solidFill>
                <a:latin typeface="Times New Roman" panose="02020603050405020304" pitchFamily="18" charset="0"/>
                <a:ea typeface="Times New Roman" panose="02020603050405020304" pitchFamily="18" charset="0"/>
                <a:cs typeface="Times New Roman" panose="02020603050405020304" pitchFamily="18" charset="0"/>
              </a:rPr>
              <a:t>P</a:t>
            </a:r>
            <a:r>
              <a:rPr lang="en-IN" sz="1800" b="1"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rocedure </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is the building block that can be combined into a set of server-side configurable processes.</a:t>
            </a:r>
          </a:p>
          <a:p>
            <a:pPr lvl="1"/>
            <a:endParaRPr lang="en-IN" sz="1800" dirty="0">
              <a:latin typeface="Times New Roman" panose="02020603050405020304" pitchFamily="18" charset="0"/>
              <a:cs typeface="Times New Roman" panose="02020603050405020304" pitchFamily="18" charset="0"/>
            </a:endParaRPr>
          </a:p>
          <a:p>
            <a:pPr marL="342900" lvl="1" indent="-342900"/>
            <a:r>
              <a:rPr lang="en-IN" sz="1800" dirty="0" err="1">
                <a:latin typeface="Times New Roman" panose="02020603050405020304" pitchFamily="18" charset="0"/>
                <a:cs typeface="Times New Roman" panose="02020603050405020304" pitchFamily="18" charset="0"/>
              </a:rPr>
              <a:t>Vlocity</a:t>
            </a:r>
            <a:r>
              <a:rPr lang="en-IN" sz="1800" dirty="0">
                <a:latin typeface="Times New Roman" panose="02020603050405020304" pitchFamily="18" charset="0"/>
                <a:cs typeface="Times New Roman" panose="02020603050405020304" pitchFamily="18" charset="0"/>
              </a:rPr>
              <a:t> Services – Provides Industry specific Services.</a:t>
            </a:r>
          </a:p>
          <a:p>
            <a:pPr marL="342900" lvl="1" indent="-342900"/>
            <a:r>
              <a:rPr lang="en-IN" sz="1800" dirty="0" err="1">
                <a:latin typeface="Times New Roman" panose="02020603050405020304" pitchFamily="18" charset="0"/>
                <a:cs typeface="Times New Roman" panose="02020603050405020304" pitchFamily="18" charset="0"/>
              </a:rPr>
              <a:t>Vlocity</a:t>
            </a:r>
            <a:r>
              <a:rPr lang="en-IN" sz="1800" dirty="0">
                <a:latin typeface="Times New Roman" panose="02020603050405020304" pitchFamily="18" charset="0"/>
                <a:cs typeface="Times New Roman" panose="02020603050405020304" pitchFamily="18" charset="0"/>
              </a:rPr>
              <a:t> Click Stream Analytics – Collects informational data and feeds during business process into analytic tools such as Salesforce Rave.</a:t>
            </a:r>
          </a:p>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6550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15</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Vlocity</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Service-Oriented</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Architecture</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56F78A4-A8D6-4E0F-A316-BFDEC0DCEF7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8480" y="972779"/>
            <a:ext cx="8904523" cy="5234346"/>
          </a:xfrm>
          <a:prstGeom prst="rect">
            <a:avLst/>
          </a:prstGeom>
          <a:noFill/>
          <a:ln>
            <a:noFill/>
          </a:ln>
        </p:spPr>
      </p:pic>
    </p:spTree>
    <p:extLst>
      <p:ext uri="{BB962C8B-B14F-4D97-AF65-F5344CB8AC3E}">
        <p14:creationId xmlns:p14="http://schemas.microsoft.com/office/powerpoint/2010/main" val="355995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16</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Vlocity</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Service-Oriented</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Architecture</a:t>
            </a:r>
            <a:r>
              <a:rPr lang="en-IN" sz="2800" dirty="0"/>
              <a:t> </a:t>
            </a:r>
            <a:r>
              <a:rPr lang="en-IN" sz="3600" dirty="0">
                <a:solidFill>
                  <a:srgbClr val="1498C4"/>
                </a:solidFill>
                <a:latin typeface="Times New Roman" panose="02020603050405020304" pitchFamily="18" charset="0"/>
                <a:cs typeface="Times New Roman" panose="02020603050405020304" pitchFamily="18" charset="0"/>
              </a:rPr>
              <a:t>(Cont..)</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C200567-A383-46F9-A414-ECA28266A59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4113" y="1212852"/>
            <a:ext cx="9617041" cy="4719483"/>
          </a:xfrm>
          <a:prstGeom prst="rect">
            <a:avLst/>
          </a:prstGeom>
          <a:noFill/>
          <a:ln>
            <a:noFill/>
          </a:ln>
        </p:spPr>
      </p:pic>
    </p:spTree>
    <p:extLst>
      <p:ext uri="{BB962C8B-B14F-4D97-AF65-F5344CB8AC3E}">
        <p14:creationId xmlns:p14="http://schemas.microsoft.com/office/powerpoint/2010/main" val="157028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17</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JSON Structure</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5911851" cy="4867273"/>
          </a:xfrm>
        </p:spPr>
        <p:txBody>
          <a:bodyPr>
            <a:normAutofit/>
          </a:bodyPr>
          <a:lstStyle/>
          <a:p>
            <a:pPr marL="0" indent="0" fontAlgn="base">
              <a:lnSpc>
                <a:spcPct val="107000"/>
              </a:lnSpc>
              <a:spcAft>
                <a:spcPts val="800"/>
              </a:spcAft>
              <a:buNone/>
            </a:pPr>
            <a:r>
              <a:rPr lang="en-IN" sz="1800" dirty="0">
                <a:latin typeface="Times New Roman" panose="02020603050405020304" pitchFamily="18" charset="0"/>
                <a:cs typeface="Times New Roman" panose="02020603050405020304" pitchFamily="18" charset="0"/>
              </a:rPr>
              <a:t>What is JSON?</a:t>
            </a: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latin typeface="Times New Roman" panose="02020603050405020304" pitchFamily="18" charset="0"/>
                <a:cs typeface="Times New Roman" panose="02020603050405020304" pitchFamily="18" charset="0"/>
              </a:rPr>
              <a:t>Stands for JavaScript Object Notation</a:t>
            </a: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latin typeface="Times New Roman" panose="02020603050405020304" pitchFamily="18" charset="0"/>
                <a:cs typeface="Times New Roman" panose="02020603050405020304" pitchFamily="18" charset="0"/>
              </a:rPr>
              <a:t>Is a lightweight data interchange format used to transfer data over a network</a:t>
            </a: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1800" dirty="0">
                <a:latin typeface="Times New Roman" panose="02020603050405020304" pitchFamily="18" charset="0"/>
                <a:cs typeface="Times New Roman" panose="02020603050405020304" pitchFamily="18" charset="0"/>
              </a:rPr>
              <a:t>Is easy for:</a:t>
            </a:r>
          </a:p>
          <a:p>
            <a:pPr marL="742950" lvl="1" indent="-285750" fontAlgn="base">
              <a:lnSpc>
                <a:spcPct val="107000"/>
              </a:lnSpc>
              <a:spcAft>
                <a:spcPts val="800"/>
              </a:spcAft>
              <a:buSzPts val="1000"/>
              <a:buFont typeface="Courier New" panose="02070309020205020404" pitchFamily="49" charset="0"/>
              <a:buChar char="o"/>
              <a:tabLst>
                <a:tab pos="914400" algn="l"/>
              </a:tabLst>
            </a:pPr>
            <a:r>
              <a:rPr lang="en-IN" sz="1800" dirty="0">
                <a:latin typeface="Times New Roman" panose="02020603050405020304" pitchFamily="18" charset="0"/>
                <a:cs typeface="Times New Roman" panose="02020603050405020304" pitchFamily="18" charset="0"/>
              </a:rPr>
              <a:t>Humans to read and write</a:t>
            </a:r>
          </a:p>
          <a:p>
            <a:pPr marL="742950" lvl="1" indent="-285750" fontAlgn="base">
              <a:lnSpc>
                <a:spcPct val="107000"/>
              </a:lnSpc>
              <a:spcAft>
                <a:spcPts val="800"/>
              </a:spcAft>
              <a:buSzPts val="1000"/>
              <a:buFont typeface="Courier New" panose="02070309020205020404" pitchFamily="49" charset="0"/>
              <a:buChar char="o"/>
              <a:tabLst>
                <a:tab pos="914400" algn="l"/>
              </a:tabLst>
            </a:pPr>
            <a:r>
              <a:rPr lang="en-IN" sz="1800" dirty="0">
                <a:latin typeface="Times New Roman" panose="02020603050405020304" pitchFamily="18" charset="0"/>
                <a:cs typeface="Times New Roman" panose="02020603050405020304" pitchFamily="18" charset="0"/>
              </a:rPr>
              <a:t>Machines to parse and generate</a:t>
            </a:r>
          </a:p>
          <a:p>
            <a:pPr marL="0" indent="0">
              <a:buNone/>
            </a:pPr>
            <a:r>
              <a:rPr lang="en-IN" sz="1800" dirty="0">
                <a:latin typeface="Times New Roman" panose="02020603050405020304" pitchFamily="18" charset="0"/>
                <a:cs typeface="Times New Roman" panose="02020603050405020304" pitchFamily="18" charset="0"/>
              </a:rPr>
              <a:t>All data native to Vlocity moves around as JSON</a:t>
            </a:r>
          </a:p>
        </p:txBody>
      </p:sp>
      <p:pic>
        <p:nvPicPr>
          <p:cNvPr id="9" name="Picture 8">
            <a:extLst>
              <a:ext uri="{FF2B5EF4-FFF2-40B4-BE49-F238E27FC236}">
                <a16:creationId xmlns:a16="http://schemas.microsoft.com/office/drawing/2014/main" id="{0F049F2F-238D-4785-A480-CA5F2EF4339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40522"/>
            <a:ext cx="5911850" cy="3576955"/>
          </a:xfrm>
          <a:prstGeom prst="rect">
            <a:avLst/>
          </a:prstGeom>
          <a:noFill/>
          <a:ln>
            <a:noFill/>
          </a:ln>
        </p:spPr>
      </p:pic>
    </p:spTree>
    <p:extLst>
      <p:ext uri="{BB962C8B-B14F-4D97-AF65-F5344CB8AC3E}">
        <p14:creationId xmlns:p14="http://schemas.microsoft.com/office/powerpoint/2010/main" val="2442387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18</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4000" dirty="0">
                <a:solidFill>
                  <a:srgbClr val="1498C4"/>
                </a:solidFill>
                <a:latin typeface="Times New Roman" panose="02020603050405020304" pitchFamily="18" charset="0"/>
                <a:cs typeface="Times New Roman" panose="02020603050405020304" pitchFamily="18" charset="0"/>
              </a:rPr>
              <a:t>Vlocity Cards</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88CBC3C-5157-4392-9F5C-033B550695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84476" y="1046494"/>
            <a:ext cx="10069324" cy="5155536"/>
          </a:xfrm>
          <a:prstGeom prst="rect">
            <a:avLst/>
          </a:prstGeom>
          <a:noFill/>
          <a:ln>
            <a:noFill/>
          </a:ln>
        </p:spPr>
      </p:pic>
    </p:spTree>
    <p:extLst>
      <p:ext uri="{BB962C8B-B14F-4D97-AF65-F5344CB8AC3E}">
        <p14:creationId xmlns:p14="http://schemas.microsoft.com/office/powerpoint/2010/main" val="749105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19</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4000" dirty="0">
                <a:solidFill>
                  <a:srgbClr val="1498C4"/>
                </a:solidFill>
                <a:latin typeface="Times New Roman" panose="02020603050405020304" pitchFamily="18" charset="0"/>
                <a:cs typeface="Times New Roman" panose="02020603050405020304" pitchFamily="18" charset="0"/>
              </a:rPr>
              <a:t>Flex</a:t>
            </a:r>
            <a:r>
              <a:rPr lang="en-IN" sz="4000" dirty="0">
                <a:latin typeface="Times New Roman" panose="02020603050405020304" pitchFamily="18" charset="0"/>
                <a:cs typeface="Times New Roman" panose="02020603050405020304" pitchFamily="18" charset="0"/>
              </a:rPr>
              <a:t> </a:t>
            </a:r>
            <a:r>
              <a:rPr lang="en-IN" sz="4000" dirty="0">
                <a:solidFill>
                  <a:srgbClr val="1498C4"/>
                </a:solidFill>
                <a:latin typeface="Times New Roman" panose="02020603050405020304" pitchFamily="18" charset="0"/>
                <a:cs typeface="Times New Roman" panose="02020603050405020304" pitchFamily="18" charset="0"/>
              </a:rPr>
              <a:t>Card Designer</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94A3FAF7-F0E4-4BCF-993E-2B904AA6BEDD}"/>
              </a:ext>
            </a:extLst>
          </p:cNvPr>
          <p:cNvGraphicFramePr>
            <a:graphicFrameLocks noChangeAspect="1"/>
          </p:cNvGraphicFramePr>
          <p:nvPr>
            <p:extLst>
              <p:ext uri="{D42A27DB-BD31-4B8C-83A1-F6EECF244321}">
                <p14:modId xmlns:p14="http://schemas.microsoft.com/office/powerpoint/2010/main" val="3859765966"/>
              </p:ext>
            </p:extLst>
          </p:nvPr>
        </p:nvGraphicFramePr>
        <p:xfrm>
          <a:off x="304178" y="1030685"/>
          <a:ext cx="11583644" cy="5176440"/>
        </p:xfrm>
        <a:graphic>
          <a:graphicData uri="http://schemas.openxmlformats.org/presentationml/2006/ole">
            <mc:AlternateContent xmlns:mc="http://schemas.openxmlformats.org/markup-compatibility/2006">
              <mc:Choice xmlns:v="urn:schemas-microsoft-com:vml" Requires="v">
                <p:oleObj name="Bitmap Image" r:id="rId4" imgW="16430760" imgH="7343640" progId="Paint.Picture">
                  <p:embed/>
                </p:oleObj>
              </mc:Choice>
              <mc:Fallback>
                <p:oleObj name="Bitmap Image" r:id="rId4" imgW="16430760" imgH="7343640" progId="Paint.Picture">
                  <p:embed/>
                  <p:pic>
                    <p:nvPicPr>
                      <p:cNvPr id="0" name=""/>
                      <p:cNvPicPr/>
                      <p:nvPr/>
                    </p:nvPicPr>
                    <p:blipFill>
                      <a:blip r:embed="rId5"/>
                      <a:stretch>
                        <a:fillRect/>
                      </a:stretch>
                    </p:blipFill>
                    <p:spPr>
                      <a:xfrm>
                        <a:off x="304178" y="1030685"/>
                        <a:ext cx="11583644" cy="517644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495D0B65-D856-41CC-B389-29FBC3298AE2}"/>
              </a:ext>
            </a:extLst>
          </p:cNvPr>
          <p:cNvSpPr txBox="1"/>
          <p:nvPr/>
        </p:nvSpPr>
        <p:spPr>
          <a:xfrm>
            <a:off x="161925" y="5873191"/>
            <a:ext cx="11877675" cy="330860"/>
          </a:xfrm>
          <a:prstGeom prst="rect">
            <a:avLst/>
          </a:prstGeom>
          <a:noFill/>
        </p:spPr>
        <p:txBody>
          <a:bodyPr wrap="square">
            <a:spAutoFit/>
          </a:bodyPr>
          <a:lstStyle/>
          <a:p>
            <a:r>
              <a:rPr lang="en-US" sz="1550" dirty="0">
                <a:solidFill>
                  <a:srgbClr val="313537"/>
                </a:solidFill>
                <a:latin typeface="Times New Roman" panose="02020603050405020304" pitchFamily="18" charset="0"/>
                <a:cs typeface="Times New Roman" panose="02020603050405020304" pitchFamily="18" charset="0"/>
              </a:rPr>
              <a:t>Header (1), Canvas (2), Build panel (3), Properties panel (4), Style panel (5), Setup panel (6), Preview (7), In-Product Help (8), Publish Options (9)</a:t>
            </a:r>
            <a:endParaRPr lang="en-IN" sz="1550" dirty="0">
              <a:solidFill>
                <a:srgbClr val="3135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066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Agenda</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normAutofit lnSpcReduction="10000"/>
          </a:bodyPr>
          <a:lstStyle/>
          <a:p>
            <a:pPr algn="just"/>
            <a:r>
              <a:rPr lang="en-US" sz="2400" dirty="0">
                <a:latin typeface="Times New Roman" panose="02020603050405020304" pitchFamily="18" charset="0"/>
                <a:cs typeface="Times New Roman" panose="02020603050405020304" pitchFamily="18" charset="0"/>
              </a:rPr>
              <a:t>Prerequisites</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Introduction</a:t>
            </a:r>
          </a:p>
          <a:p>
            <a:pPr algn="just"/>
            <a:r>
              <a:rPr lang="en-US" sz="2400" dirty="0">
                <a:latin typeface="Times New Roman" panose="02020603050405020304" pitchFamily="18" charset="0"/>
                <a:cs typeface="Times New Roman" panose="02020603050405020304" pitchFamily="18" charset="0"/>
              </a:rPr>
              <a:t>Vlocity Architecture Principles</a:t>
            </a:r>
          </a:p>
          <a:p>
            <a:pPr algn="just"/>
            <a:r>
              <a:rPr lang="en-IN" sz="2400" dirty="0">
                <a:latin typeface="Times New Roman" panose="02020603050405020304" pitchFamily="18" charset="0"/>
                <a:cs typeface="Times New Roman" panose="02020603050405020304" pitchFamily="18" charset="0"/>
              </a:rPr>
              <a:t>Salesforce and Vlocity Metadata</a:t>
            </a:r>
            <a:endParaRPr lang="en-US"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Key Components of the Vlocity / </a:t>
            </a:r>
            <a:r>
              <a:rPr lang="en-IN" sz="2400" dirty="0" err="1">
                <a:latin typeface="Times New Roman" panose="02020603050405020304" pitchFamily="18" charset="0"/>
                <a:cs typeface="Times New Roman" panose="02020603050405020304" pitchFamily="18" charset="0"/>
              </a:rPr>
              <a:t>Omnistudio</a:t>
            </a:r>
            <a:r>
              <a:rPr lang="en-IN" sz="2400" dirty="0">
                <a:latin typeface="Times New Roman" panose="02020603050405020304" pitchFamily="18" charset="0"/>
                <a:cs typeface="Times New Roman" panose="02020603050405020304" pitchFamily="18" charset="0"/>
              </a:rPr>
              <a:t> Core Architecture</a:t>
            </a:r>
          </a:p>
          <a:p>
            <a:pPr algn="just"/>
            <a:r>
              <a:rPr lang="en-IN" sz="2400" dirty="0">
                <a:latin typeface="Times New Roman" panose="02020603050405020304" pitchFamily="18" charset="0"/>
                <a:cs typeface="Times New Roman" panose="02020603050405020304" pitchFamily="18" charset="0"/>
              </a:rPr>
              <a:t>Vlocity / </a:t>
            </a:r>
            <a:r>
              <a:rPr lang="en-IN" sz="2400" dirty="0" err="1">
                <a:latin typeface="Times New Roman" panose="02020603050405020304" pitchFamily="18" charset="0"/>
                <a:cs typeface="Times New Roman" panose="02020603050405020304" pitchFamily="18" charset="0"/>
              </a:rPr>
              <a:t>Omnistudio</a:t>
            </a:r>
            <a:r>
              <a:rPr lang="en-IN" sz="2400" dirty="0">
                <a:latin typeface="Times New Roman" panose="02020603050405020304" pitchFamily="18" charset="0"/>
                <a:cs typeface="Times New Roman" panose="02020603050405020304" pitchFamily="18" charset="0"/>
              </a:rPr>
              <a:t> Data Model</a:t>
            </a:r>
            <a:endParaRPr lang="en-US"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Vlocity Cards, Flex Cards and OmniScripts</a:t>
            </a:r>
          </a:p>
          <a:p>
            <a:pPr algn="just"/>
            <a:r>
              <a:rPr lang="en-US" sz="2400" dirty="0">
                <a:latin typeface="Times New Roman" panose="02020603050405020304" pitchFamily="18" charset="0"/>
                <a:cs typeface="Times New Roman" panose="02020603050405020304" pitchFamily="18" charset="0"/>
              </a:rPr>
              <a:t>DataRaptors and Integration Procedures</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Calculation Procedures and Matrices</a:t>
            </a:r>
          </a:p>
          <a:p>
            <a:pPr algn="just"/>
            <a:r>
              <a:rPr lang="en-IN" sz="2400" dirty="0">
                <a:latin typeface="Times New Roman" panose="02020603050405020304" pitchFamily="18" charset="0"/>
                <a:cs typeface="Times New Roman" panose="02020603050405020304" pitchFamily="18" charset="0"/>
              </a:rPr>
              <a:t>IDX Workbench</a:t>
            </a:r>
          </a:p>
          <a:p>
            <a:pPr algn="just"/>
            <a:r>
              <a:rPr lang="en-US" sz="2400" dirty="0">
                <a:latin typeface="Times New Roman" panose="02020603050405020304" pitchFamily="18" charset="0"/>
                <a:cs typeface="Times New Roman" panose="02020603050405020304" pitchFamily="18" charset="0"/>
              </a:rPr>
              <a:t>Vlocity Industry Process Library and Data Packs</a:t>
            </a:r>
          </a:p>
        </p:txBody>
      </p:sp>
    </p:spTree>
    <p:extLst>
      <p:ext uri="{BB962C8B-B14F-4D97-AF65-F5344CB8AC3E}">
        <p14:creationId xmlns:p14="http://schemas.microsoft.com/office/powerpoint/2010/main" val="1460526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20</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4000" dirty="0">
                <a:solidFill>
                  <a:srgbClr val="1498C4"/>
                </a:solidFill>
                <a:latin typeface="Times New Roman" panose="02020603050405020304" pitchFamily="18" charset="0"/>
                <a:cs typeface="Times New Roman" panose="02020603050405020304" pitchFamily="18" charset="0"/>
              </a:rPr>
              <a:t>Flex</a:t>
            </a:r>
            <a:r>
              <a:rPr lang="en-IN" sz="3200" dirty="0"/>
              <a:t> </a:t>
            </a:r>
            <a:r>
              <a:rPr lang="en-IN" sz="4000" dirty="0">
                <a:solidFill>
                  <a:srgbClr val="1498C4"/>
                </a:solidFill>
                <a:latin typeface="Times New Roman" panose="02020603050405020304" pitchFamily="18" charset="0"/>
                <a:cs typeface="Times New Roman" panose="02020603050405020304" pitchFamily="18" charset="0"/>
              </a:rPr>
              <a:t>Cards</a:t>
            </a:r>
            <a:r>
              <a:rPr lang="en-IN" sz="3200" dirty="0"/>
              <a:t> </a:t>
            </a:r>
            <a:r>
              <a:rPr lang="en-IN" sz="4000" dirty="0">
                <a:solidFill>
                  <a:srgbClr val="1498C4"/>
                </a:solidFill>
                <a:latin typeface="Times New Roman" panose="02020603050405020304" pitchFamily="18" charset="0"/>
                <a:cs typeface="Times New Roman" panose="02020603050405020304" pitchFamily="18" charset="0"/>
              </a:rPr>
              <a:t>(Cont..)</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70747"/>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B974B0C8-871E-4984-AD8A-4FEC9761C5DC}"/>
              </a:ext>
            </a:extLst>
          </p:cNvPr>
          <p:cNvSpPr txBox="1">
            <a:spLocks/>
          </p:cNvSpPr>
          <p:nvPr/>
        </p:nvSpPr>
        <p:spPr>
          <a:xfrm>
            <a:off x="485774" y="1190625"/>
            <a:ext cx="11544302" cy="4867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1" dirty="0">
                <a:latin typeface="Times New Roman" panose="02020603050405020304" pitchFamily="18" charset="0"/>
                <a:cs typeface="Times New Roman" panose="02020603050405020304" pitchFamily="18" charset="0"/>
              </a:rPr>
              <a:t>FlexCard Naming Conventions</a:t>
            </a:r>
          </a:p>
          <a:p>
            <a:pPr algn="l"/>
            <a:r>
              <a:rPr lang="en-US" sz="1800" dirty="0">
                <a:latin typeface="Times New Roman" panose="02020603050405020304" pitchFamily="18" charset="0"/>
                <a:cs typeface="Times New Roman" panose="02020603050405020304" pitchFamily="18" charset="0"/>
              </a:rPr>
              <a:t>Follow requirements when naming FlexCards and FlexCard elements to prevent errors when working with the FlexCard Designer and importing FlexCards as </a:t>
            </a:r>
            <a:r>
              <a:rPr lang="en-US" sz="1800" dirty="0" err="1">
                <a:latin typeface="Times New Roman" panose="02020603050405020304" pitchFamily="18" charset="0"/>
                <a:cs typeface="Times New Roman" panose="02020603050405020304" pitchFamily="18" charset="0"/>
              </a:rPr>
              <a:t>datapacks</a:t>
            </a:r>
            <a:r>
              <a:rPr lang="en-US" sz="1800" dirty="0">
                <a:latin typeface="Times New Roman" panose="02020603050405020304" pitchFamily="18" charset="0"/>
                <a:cs typeface="Times New Roman" panose="02020603050405020304" pitchFamily="18" charset="0"/>
              </a:rPr>
              <a:t>. For example, you may run into issues when importing a FlexCard with the same name as one that already exists in your org.</a:t>
            </a:r>
          </a:p>
          <a:p>
            <a:pPr marL="0" indent="0" algn="l">
              <a:buNone/>
            </a:pPr>
            <a:r>
              <a:rPr lang="en-US" altLang="en-US" sz="1800" b="1" dirty="0">
                <a:latin typeface="Times New Roman" panose="02020603050405020304" pitchFamily="18" charset="0"/>
                <a:cs typeface="Times New Roman" panose="02020603050405020304" pitchFamily="18" charset="0"/>
              </a:rPr>
              <a:t>FlexCard Naming Requirements</a:t>
            </a:r>
            <a:endParaRPr lang="en-US" sz="1800" b="1" dirty="0">
              <a:latin typeface="Times New Roman" panose="02020603050405020304" pitchFamily="18" charset="0"/>
              <a:cs typeface="Times New Roman" panose="02020603050405020304" pitchFamily="18" charset="0"/>
            </a:endParaRPr>
          </a:p>
          <a:p>
            <a:pPr marL="0" indent="0" fontAlgn="base">
              <a:buFont typeface="Arial" panose="020B0604020202020204" pitchFamily="34" charset="0"/>
              <a:buNone/>
            </a:pPr>
            <a:endParaRPr lang="en-US" sz="1800" dirty="0">
              <a:solidFill>
                <a:srgbClr val="313537"/>
              </a:solidFill>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955ACF95-E8C5-4614-B4A7-2270C257A29E}"/>
              </a:ext>
            </a:extLst>
          </p:cNvPr>
          <p:cNvGraphicFramePr>
            <a:graphicFrameLocks noGrp="1"/>
          </p:cNvGraphicFramePr>
          <p:nvPr>
            <p:extLst>
              <p:ext uri="{D42A27DB-BD31-4B8C-83A1-F6EECF244321}">
                <p14:modId xmlns:p14="http://schemas.microsoft.com/office/powerpoint/2010/main" val="1284018205"/>
              </p:ext>
            </p:extLst>
          </p:nvPr>
        </p:nvGraphicFramePr>
        <p:xfrm>
          <a:off x="485773" y="2813711"/>
          <a:ext cx="11470804" cy="3384863"/>
        </p:xfrm>
        <a:graphic>
          <a:graphicData uri="http://schemas.openxmlformats.org/drawingml/2006/table">
            <a:tbl>
              <a:tblPr/>
              <a:tblGrid>
                <a:gridCol w="8012184">
                  <a:extLst>
                    <a:ext uri="{9D8B030D-6E8A-4147-A177-3AD203B41FA5}">
                      <a16:colId xmlns:a16="http://schemas.microsoft.com/office/drawing/2014/main" val="3679340076"/>
                    </a:ext>
                  </a:extLst>
                </a:gridCol>
                <a:gridCol w="3458620">
                  <a:extLst>
                    <a:ext uri="{9D8B030D-6E8A-4147-A177-3AD203B41FA5}">
                      <a16:colId xmlns:a16="http://schemas.microsoft.com/office/drawing/2014/main" val="257292664"/>
                    </a:ext>
                  </a:extLst>
                </a:gridCol>
              </a:tblGrid>
              <a:tr h="41787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1" kern="1200" dirty="0">
                          <a:solidFill>
                            <a:schemeClr val="tx1"/>
                          </a:solidFill>
                          <a:latin typeface="Times New Roman" panose="02020603050405020304" pitchFamily="18" charset="0"/>
                          <a:ea typeface="+mn-ea"/>
                          <a:cs typeface="Times New Roman" panose="02020603050405020304" pitchFamily="18" charset="0"/>
                        </a:rPr>
                        <a:t>Requirements</a:t>
                      </a:r>
                    </a:p>
                  </a:txBody>
                  <a:tcPr marL="81792" marR="81792" marT="81792" marB="8179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IN" sz="1800" b="1" kern="1200" dirty="0">
                          <a:solidFill>
                            <a:schemeClr val="tx1"/>
                          </a:solidFill>
                          <a:latin typeface="Times New Roman" panose="02020603050405020304" pitchFamily="18" charset="0"/>
                          <a:ea typeface="+mn-ea"/>
                          <a:cs typeface="Times New Roman" panose="02020603050405020304" pitchFamily="18" charset="0"/>
                        </a:rPr>
                        <a:t>Examples</a:t>
                      </a:r>
                    </a:p>
                  </a:txBody>
                  <a:tcPr marL="81792" marR="81792" marT="81792" marB="8179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00098726"/>
                  </a:ext>
                </a:extLst>
              </a:tr>
              <a:tr h="1022211">
                <a:tc>
                  <a:txBody>
                    <a:bodyPr/>
                    <a:lstStyle/>
                    <a:p>
                      <a:pPr fontAlgn="t"/>
                      <a:r>
                        <a:rPr lang="en-US" sz="1800" kern="1200" dirty="0">
                          <a:solidFill>
                            <a:schemeClr val="tx1"/>
                          </a:solidFill>
                          <a:latin typeface="Times New Roman" panose="02020603050405020304" pitchFamily="18" charset="0"/>
                          <a:ea typeface="+mn-ea"/>
                          <a:cs typeface="Times New Roman" panose="02020603050405020304" pitchFamily="18" charset="0"/>
                        </a:rPr>
                        <a:t>The combination of the card Name and Author must be unique in your Org. For example, if importing a FlexCard with the same name and author of a current FlexCard, you will be asked if you want overwrite the current FlexCard in your org.</a:t>
                      </a:r>
                    </a:p>
                  </a:txBody>
                  <a:tcPr marL="81792" marR="81792" marT="81792" marB="8179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buFont typeface="Arial" panose="020B0604020202020204" pitchFamily="34" charset="0"/>
                        <a:buChar char="•"/>
                      </a:pPr>
                      <a:r>
                        <a:rPr lang="en-US" sz="1800" kern="1200" dirty="0">
                          <a:solidFill>
                            <a:schemeClr val="tx1"/>
                          </a:solidFill>
                          <a:latin typeface="Times New Roman" panose="02020603050405020304" pitchFamily="18" charset="0"/>
                          <a:ea typeface="+mn-ea"/>
                          <a:cs typeface="Times New Roman" panose="02020603050405020304" pitchFamily="18" charset="0"/>
                        </a:rPr>
                        <a:t>Name = </a:t>
                      </a:r>
                      <a:r>
                        <a:rPr lang="en-US" sz="1800" kern="1200" dirty="0" err="1">
                          <a:solidFill>
                            <a:schemeClr val="tx1"/>
                          </a:solidFill>
                          <a:latin typeface="Times New Roman" panose="02020603050405020304" pitchFamily="18" charset="0"/>
                          <a:ea typeface="+mn-ea"/>
                          <a:cs typeface="Times New Roman" panose="02020603050405020304" pitchFamily="18" charset="0"/>
                        </a:rPr>
                        <a:t>AccountActive</a:t>
                      </a:r>
                      <a:r>
                        <a:rPr lang="en-US" sz="1800" kern="1200" dirty="0">
                          <a:solidFill>
                            <a:schemeClr val="tx1"/>
                          </a:solidFill>
                          <a:latin typeface="Times New Roman" panose="02020603050405020304" pitchFamily="18" charset="0"/>
                          <a:ea typeface="+mn-ea"/>
                          <a:cs typeface="Times New Roman" panose="02020603050405020304" pitchFamily="18" charset="0"/>
                        </a:rPr>
                        <a:t>, Author = </a:t>
                      </a:r>
                      <a:r>
                        <a:rPr lang="en-US" sz="1800" kern="1200" dirty="0" err="1">
                          <a:solidFill>
                            <a:schemeClr val="tx1"/>
                          </a:solidFill>
                          <a:latin typeface="Times New Roman" panose="02020603050405020304" pitchFamily="18" charset="0"/>
                          <a:ea typeface="+mn-ea"/>
                          <a:cs typeface="Times New Roman" panose="02020603050405020304" pitchFamily="18" charset="0"/>
                        </a:rPr>
                        <a:t>CustomerSales</a:t>
                      </a:r>
                      <a:endParaRPr lang="en-US" sz="1800" kern="1200" dirty="0">
                        <a:solidFill>
                          <a:schemeClr val="tx1"/>
                        </a:solidFill>
                        <a:latin typeface="Times New Roman" panose="02020603050405020304" pitchFamily="18" charset="0"/>
                        <a:ea typeface="+mn-ea"/>
                        <a:cs typeface="Times New Roman" panose="02020603050405020304" pitchFamily="18" charset="0"/>
                      </a:endParaRPr>
                    </a:p>
                  </a:txBody>
                  <a:tcPr marL="81792" marR="81792" marT="81792" marB="8179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40052457"/>
                  </a:ext>
                </a:extLst>
              </a:tr>
              <a:tr h="941418">
                <a:tc>
                  <a:txBody>
                    <a:bodyPr/>
                    <a:lstStyle/>
                    <a:p>
                      <a:pPr fontAlgn="t"/>
                      <a:r>
                        <a:rPr lang="en-US" sz="1800" kern="1200" dirty="0">
                          <a:solidFill>
                            <a:schemeClr val="tx1"/>
                          </a:solidFill>
                          <a:latin typeface="Times New Roman" panose="02020603050405020304" pitchFamily="18" charset="0"/>
                          <a:ea typeface="+mn-ea"/>
                          <a:cs typeface="Times New Roman" panose="02020603050405020304" pitchFamily="18" charset="0"/>
                        </a:rPr>
                        <a:t>The name and author must only contain underscores and alphanumeric characters. It must be unique, begin with a letter, not include spaces, not end with an underscore, and not contain two consecutive underscores.</a:t>
                      </a:r>
                    </a:p>
                  </a:txBody>
                  <a:tcPr marL="81792" marR="81792" marT="81792" marB="8179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800" kern="1200" dirty="0">
                          <a:solidFill>
                            <a:schemeClr val="tx1"/>
                          </a:solidFill>
                          <a:latin typeface="Times New Roman" panose="02020603050405020304" pitchFamily="18" charset="0"/>
                          <a:ea typeface="+mn-ea"/>
                          <a:cs typeface="Times New Roman" panose="02020603050405020304" pitchFamily="18" charset="0"/>
                        </a:rPr>
                        <a:t>Not acceptable:</a:t>
                      </a:r>
                    </a:p>
                    <a:p>
                      <a:pPr fontAlgn="t">
                        <a:buFont typeface="Arial" panose="020B0604020202020204" pitchFamily="34" charset="0"/>
                        <a:buChar char="•"/>
                      </a:pPr>
                      <a:r>
                        <a:rPr lang="en-US" sz="1800" kern="1200" dirty="0" err="1">
                          <a:solidFill>
                            <a:schemeClr val="tx1"/>
                          </a:solidFill>
                          <a:latin typeface="Times New Roman" panose="02020603050405020304" pitchFamily="18" charset="0"/>
                          <a:ea typeface="+mn-ea"/>
                          <a:cs typeface="Times New Roman" panose="02020603050405020304" pitchFamily="18" charset="0"/>
                        </a:rPr>
                        <a:t>account$card</a:t>
                      </a:r>
                      <a:r>
                        <a:rPr lang="en-US" sz="1800" kern="1200" dirty="0">
                          <a:solidFill>
                            <a:schemeClr val="tx1"/>
                          </a:solidFill>
                          <a:latin typeface="Times New Roman" panose="02020603050405020304" pitchFamily="18" charset="0"/>
                          <a:ea typeface="+mn-ea"/>
                          <a:cs typeface="Times New Roman" panose="02020603050405020304" pitchFamily="18" charset="0"/>
                        </a:rPr>
                        <a:t>!        2account__card</a:t>
                      </a:r>
                    </a:p>
                    <a:p>
                      <a:pPr fontAlgn="t">
                        <a:buFont typeface="Arial" panose="020B0604020202020204" pitchFamily="34" charset="0"/>
                        <a:buChar char="•"/>
                      </a:pP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kern="1200" dirty="0" err="1">
                          <a:solidFill>
                            <a:schemeClr val="tx1"/>
                          </a:solidFill>
                          <a:latin typeface="Times New Roman" panose="02020603050405020304" pitchFamily="18" charset="0"/>
                          <a:ea typeface="+mn-ea"/>
                          <a:cs typeface="Times New Roman" panose="02020603050405020304" pitchFamily="18" charset="0"/>
                        </a:rPr>
                        <a:t>account__card</a:t>
                      </a:r>
                      <a:r>
                        <a:rPr lang="en-US" sz="1800" kern="1200" dirty="0">
                          <a:solidFill>
                            <a:schemeClr val="tx1"/>
                          </a:solidFill>
                          <a:latin typeface="Times New Roman" panose="02020603050405020304" pitchFamily="18" charset="0"/>
                          <a:ea typeface="+mn-ea"/>
                          <a:cs typeface="Times New Roman" panose="02020603050405020304" pitchFamily="18" charset="0"/>
                        </a:rPr>
                        <a:t>_   account card</a:t>
                      </a:r>
                    </a:p>
                  </a:txBody>
                  <a:tcPr marL="81792" marR="81792" marT="81792" marB="8179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55936137"/>
                  </a:ext>
                </a:extLst>
              </a:tr>
              <a:tr h="417874">
                <a:tc>
                  <a:txBody>
                    <a:bodyPr/>
                    <a:lstStyle/>
                    <a:p>
                      <a:pPr fontAlgn="t"/>
                      <a:r>
                        <a:rPr lang="en-US" sz="1800" kern="1200" dirty="0">
                          <a:solidFill>
                            <a:schemeClr val="tx1"/>
                          </a:solidFill>
                          <a:latin typeface="Times New Roman" panose="02020603050405020304" pitchFamily="18" charset="0"/>
                          <a:ea typeface="+mn-ea"/>
                          <a:cs typeface="Times New Roman" panose="02020603050405020304" pitchFamily="18" charset="0"/>
                        </a:rPr>
                        <a:t>If you have multiple versions of a FlexCard, only one version can be active at a time.</a:t>
                      </a:r>
                    </a:p>
                  </a:txBody>
                  <a:tcPr marL="81792" marR="81792" marT="81792" marB="8179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sz="1800" kern="1200">
                          <a:solidFill>
                            <a:schemeClr val="tx1"/>
                          </a:solidFill>
                          <a:latin typeface="Times New Roman" panose="02020603050405020304" pitchFamily="18" charset="0"/>
                          <a:ea typeface="+mn-ea"/>
                          <a:cs typeface="Times New Roman" panose="02020603050405020304" pitchFamily="18" charset="0"/>
                        </a:rPr>
                        <a:t>N/A</a:t>
                      </a:r>
                    </a:p>
                  </a:txBody>
                  <a:tcPr marL="81792" marR="81792" marT="81792" marB="8179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96386580"/>
                  </a:ext>
                </a:extLst>
              </a:tr>
              <a:tr h="500300">
                <a:tc>
                  <a:txBody>
                    <a:bodyPr/>
                    <a:lstStyle/>
                    <a:p>
                      <a:pPr fontAlgn="t"/>
                      <a:r>
                        <a:rPr lang="en-US" sz="1800" kern="1200" dirty="0">
                          <a:solidFill>
                            <a:schemeClr val="tx1"/>
                          </a:solidFill>
                          <a:latin typeface="Times New Roman" panose="02020603050405020304" pitchFamily="18" charset="0"/>
                          <a:ea typeface="+mn-ea"/>
                          <a:cs typeface="Times New Roman" panose="02020603050405020304" pitchFamily="18" charset="0"/>
                        </a:rPr>
                        <a:t>FlexCard names cannot be changed. You must clone a FlexCard to change the name. </a:t>
                      </a:r>
                    </a:p>
                  </a:txBody>
                  <a:tcPr marL="81792" marR="81792" marT="81792" marB="8179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a:noFill/>
                    </a:lnB>
                  </a:tcPr>
                </a:tc>
                <a:tc>
                  <a:txBody>
                    <a:bodyPr/>
                    <a:lstStyle/>
                    <a:p>
                      <a:pPr fontAlgn="t"/>
                      <a:r>
                        <a:rPr lang="en-IN" sz="1800" kern="1200" dirty="0">
                          <a:solidFill>
                            <a:schemeClr val="tx1"/>
                          </a:solidFill>
                          <a:latin typeface="Times New Roman" panose="02020603050405020304" pitchFamily="18" charset="0"/>
                          <a:ea typeface="+mn-ea"/>
                          <a:cs typeface="Times New Roman" panose="02020603050405020304" pitchFamily="18" charset="0"/>
                        </a:rPr>
                        <a:t>N/A</a:t>
                      </a:r>
                    </a:p>
                  </a:txBody>
                  <a:tcPr marL="81792" marR="81792" marT="81792" marB="8179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291212495"/>
                  </a:ext>
                </a:extLst>
              </a:tr>
            </a:tbl>
          </a:graphicData>
        </a:graphic>
      </p:graphicFrame>
      <p:sp>
        <p:nvSpPr>
          <p:cNvPr id="12" name="Rectangle 1">
            <a:extLst>
              <a:ext uri="{FF2B5EF4-FFF2-40B4-BE49-F238E27FC236}">
                <a16:creationId xmlns:a16="http://schemas.microsoft.com/office/drawing/2014/main" id="{0E98E30F-E369-483C-86CB-841C5A0661B3}"/>
              </a:ext>
            </a:extLst>
          </p:cNvPr>
          <p:cNvSpPr>
            <a:spLocks noChangeArrowheads="1"/>
          </p:cNvSpPr>
          <p:nvPr/>
        </p:nvSpPr>
        <p:spPr bwMode="auto">
          <a:xfrm>
            <a:off x="649356" y="2485835"/>
            <a:ext cx="65" cy="8860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21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rgbClr val="555555"/>
              </a:solidFill>
              <a:effectLst/>
              <a:latin typeface="Salesforc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3735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21</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4000" dirty="0">
                <a:solidFill>
                  <a:srgbClr val="1498C4"/>
                </a:solidFill>
                <a:latin typeface="Times New Roman" panose="02020603050405020304" pitchFamily="18" charset="0"/>
                <a:cs typeface="Times New Roman" panose="02020603050405020304" pitchFamily="18" charset="0"/>
              </a:rPr>
              <a:t>Flex</a:t>
            </a:r>
            <a:r>
              <a:rPr lang="en-IN" sz="3200" dirty="0"/>
              <a:t> </a:t>
            </a:r>
            <a:r>
              <a:rPr lang="en-IN" sz="4000" dirty="0">
                <a:solidFill>
                  <a:srgbClr val="1498C4"/>
                </a:solidFill>
                <a:latin typeface="Times New Roman" panose="02020603050405020304" pitchFamily="18" charset="0"/>
                <a:cs typeface="Times New Roman" panose="02020603050405020304" pitchFamily="18" charset="0"/>
              </a:rPr>
              <a:t>Cards</a:t>
            </a:r>
            <a:r>
              <a:rPr lang="en-IN" sz="3200" dirty="0"/>
              <a:t> </a:t>
            </a:r>
            <a:r>
              <a:rPr lang="en-IN" sz="4000" dirty="0">
                <a:solidFill>
                  <a:srgbClr val="1498C4"/>
                </a:solidFill>
                <a:latin typeface="Times New Roman" panose="02020603050405020304" pitchFamily="18" charset="0"/>
                <a:cs typeface="Times New Roman" panose="02020603050405020304" pitchFamily="18" charset="0"/>
              </a:rPr>
              <a:t>(Cont..)</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70747"/>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B974B0C8-871E-4984-AD8A-4FEC9761C5DC}"/>
              </a:ext>
            </a:extLst>
          </p:cNvPr>
          <p:cNvSpPr txBox="1">
            <a:spLocks/>
          </p:cNvSpPr>
          <p:nvPr/>
        </p:nvSpPr>
        <p:spPr>
          <a:xfrm>
            <a:off x="485774" y="1190625"/>
            <a:ext cx="11544302" cy="48672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b="1" dirty="0">
                <a:latin typeface="Times New Roman" panose="02020603050405020304" pitchFamily="18" charset="0"/>
                <a:cs typeface="Times New Roman" panose="02020603050405020304" pitchFamily="18" charset="0"/>
              </a:rPr>
              <a:t>FlexCard Element Name Requirements</a:t>
            </a:r>
            <a:endParaRPr lang="en-US" sz="1800" dirty="0">
              <a:solidFill>
                <a:srgbClr val="313537"/>
              </a:solidFill>
              <a:latin typeface="Times New Roman" panose="02020603050405020304" pitchFamily="18" charset="0"/>
              <a:cs typeface="Times New Roman" panose="02020603050405020304" pitchFamily="18" charset="0"/>
            </a:endParaRPr>
          </a:p>
        </p:txBody>
      </p:sp>
      <p:sp>
        <p:nvSpPr>
          <p:cNvPr id="12" name="Rectangle 1">
            <a:extLst>
              <a:ext uri="{FF2B5EF4-FFF2-40B4-BE49-F238E27FC236}">
                <a16:creationId xmlns:a16="http://schemas.microsoft.com/office/drawing/2014/main" id="{0E98E30F-E369-483C-86CB-841C5A0661B3}"/>
              </a:ext>
            </a:extLst>
          </p:cNvPr>
          <p:cNvSpPr>
            <a:spLocks noChangeArrowheads="1"/>
          </p:cNvSpPr>
          <p:nvPr/>
        </p:nvSpPr>
        <p:spPr bwMode="auto">
          <a:xfrm>
            <a:off x="649356" y="2485835"/>
            <a:ext cx="65" cy="8860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21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500" b="0" i="0" u="none" strike="noStrike" cap="none" normalizeH="0" baseline="0" dirty="0">
              <a:ln>
                <a:noFill/>
              </a:ln>
              <a:solidFill>
                <a:srgbClr val="555555"/>
              </a:solidFill>
              <a:effectLst/>
              <a:latin typeface="Salesforce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2" name="Table 1">
            <a:extLst>
              <a:ext uri="{FF2B5EF4-FFF2-40B4-BE49-F238E27FC236}">
                <a16:creationId xmlns:a16="http://schemas.microsoft.com/office/drawing/2014/main" id="{4FAEC7FB-FBC4-4186-A9A8-A204D882973B}"/>
              </a:ext>
            </a:extLst>
          </p:cNvPr>
          <p:cNvGraphicFramePr>
            <a:graphicFrameLocks noGrp="1"/>
          </p:cNvGraphicFramePr>
          <p:nvPr>
            <p:extLst>
              <p:ext uri="{D42A27DB-BD31-4B8C-83A1-F6EECF244321}">
                <p14:modId xmlns:p14="http://schemas.microsoft.com/office/powerpoint/2010/main" val="24014724"/>
              </p:ext>
            </p:extLst>
          </p:nvPr>
        </p:nvGraphicFramePr>
        <p:xfrm>
          <a:off x="485774" y="1628363"/>
          <a:ext cx="11292096" cy="1906870"/>
        </p:xfrm>
        <a:graphic>
          <a:graphicData uri="http://schemas.openxmlformats.org/drawingml/2006/table">
            <a:tbl>
              <a:tblPr/>
              <a:tblGrid>
                <a:gridCol w="6640583">
                  <a:extLst>
                    <a:ext uri="{9D8B030D-6E8A-4147-A177-3AD203B41FA5}">
                      <a16:colId xmlns:a16="http://schemas.microsoft.com/office/drawing/2014/main" val="2318673723"/>
                    </a:ext>
                  </a:extLst>
                </a:gridCol>
                <a:gridCol w="4651513">
                  <a:extLst>
                    <a:ext uri="{9D8B030D-6E8A-4147-A177-3AD203B41FA5}">
                      <a16:colId xmlns:a16="http://schemas.microsoft.com/office/drawing/2014/main" val="2176864330"/>
                    </a:ext>
                  </a:extLst>
                </a:gridCol>
              </a:tblGrid>
              <a:tr h="291836">
                <a:tc>
                  <a:txBody>
                    <a:bodyPr/>
                    <a:lstStyle/>
                    <a:p>
                      <a:pPr algn="l" fontAlgn="t"/>
                      <a:r>
                        <a:rPr lang="en-IN" sz="1800" kern="1200">
                          <a:solidFill>
                            <a:schemeClr val="tx1"/>
                          </a:solidFill>
                          <a:latin typeface="Times New Roman" panose="02020603050405020304" pitchFamily="18" charset="0"/>
                          <a:ea typeface="+mn-ea"/>
                          <a:cs typeface="Times New Roman" panose="02020603050405020304" pitchFamily="18" charset="0"/>
                        </a:rPr>
                        <a:t>Requirement</a:t>
                      </a:r>
                    </a:p>
                  </a:txBody>
                  <a:tcPr marL="90422" marR="90422" marT="90422" marB="9042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IN" sz="1800" kern="1200" dirty="0">
                          <a:solidFill>
                            <a:schemeClr val="tx1"/>
                          </a:solidFill>
                          <a:latin typeface="Times New Roman" panose="02020603050405020304" pitchFamily="18" charset="0"/>
                          <a:ea typeface="+mn-ea"/>
                          <a:cs typeface="Times New Roman" panose="02020603050405020304" pitchFamily="18" charset="0"/>
                        </a:rPr>
                        <a:t>Examples</a:t>
                      </a:r>
                    </a:p>
                  </a:txBody>
                  <a:tcPr marL="90422" marR="90422" marT="90422" marB="9042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16440696"/>
                  </a:ext>
                </a:extLst>
              </a:tr>
              <a:tr h="1451706">
                <a:tc>
                  <a:txBody>
                    <a:bodyPr/>
                    <a:lstStyle/>
                    <a:p>
                      <a:pPr marL="285750" indent="-285750" fontAlgn="t">
                        <a:buFont typeface="Arial" panose="020B0604020202020204" pitchFamily="34" charset="0"/>
                        <a:buChar char="•"/>
                      </a:pPr>
                      <a:r>
                        <a:rPr lang="en-US" sz="1800" kern="1200" dirty="0">
                          <a:solidFill>
                            <a:schemeClr val="tx1"/>
                          </a:solidFill>
                          <a:latin typeface="Times New Roman" panose="02020603050405020304" pitchFamily="18" charset="0"/>
                          <a:ea typeface="+mn-ea"/>
                          <a:cs typeface="Times New Roman" panose="02020603050405020304" pitchFamily="18" charset="0"/>
                        </a:rPr>
                        <a:t>Element Names cannot contain spaces and must be unique in a FlexCard. It can contain any string combination of alphanumerical and special characters.</a:t>
                      </a:r>
                    </a:p>
                  </a:txBody>
                  <a:tcPr marL="90422" marR="90422" marT="90422" marB="90422">
                    <a:lnL>
                      <a:noFill/>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a:noFill/>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800" kern="1200" dirty="0">
                          <a:solidFill>
                            <a:schemeClr val="tx1"/>
                          </a:solidFill>
                          <a:latin typeface="Times New Roman" panose="02020603050405020304" pitchFamily="18" charset="0"/>
                          <a:ea typeface="+mn-ea"/>
                          <a:cs typeface="Times New Roman" panose="02020603050405020304" pitchFamily="18" charset="0"/>
                        </a:rPr>
                        <a:t>Acceptable:                    Not acceptable:</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err="1">
                          <a:solidFill>
                            <a:schemeClr val="tx1"/>
                          </a:solidFill>
                          <a:latin typeface="Times New Roman" panose="02020603050405020304" pitchFamily="18" charset="0"/>
                          <a:ea typeface="+mn-ea"/>
                          <a:cs typeface="Times New Roman" panose="02020603050405020304" pitchFamily="18" charset="0"/>
                        </a:rPr>
                        <a:t>address_block</a:t>
                      </a:r>
                      <a:r>
                        <a:rPr lang="en-US" sz="1800" kern="1200" dirty="0">
                          <a:solidFill>
                            <a:schemeClr val="tx1"/>
                          </a:solidFill>
                          <a:latin typeface="Times New Roman" panose="02020603050405020304" pitchFamily="18" charset="0"/>
                          <a:ea typeface="+mn-ea"/>
                          <a:cs typeface="Times New Roman" panose="02020603050405020304" pitchFamily="18" charset="0"/>
                        </a:rPr>
                        <a:t>               address block</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err="1">
                          <a:solidFill>
                            <a:schemeClr val="tx1"/>
                          </a:solidFill>
                          <a:latin typeface="Times New Roman" panose="02020603050405020304" pitchFamily="18" charset="0"/>
                          <a:ea typeface="+mn-ea"/>
                          <a:cs typeface="Times New Roman" panose="02020603050405020304" pitchFamily="18" charset="0"/>
                        </a:rPr>
                        <a:t>View_Account</a:t>
                      </a:r>
                      <a:r>
                        <a:rPr lang="en-US" sz="1800" kern="1200" dirty="0">
                          <a:solidFill>
                            <a:schemeClr val="tx1"/>
                          </a:solidFill>
                          <a:latin typeface="Times New Roman" panose="02020603050405020304" pitchFamily="18" charset="0"/>
                          <a:ea typeface="+mn-ea"/>
                          <a:cs typeface="Times New Roman" panose="02020603050405020304" pitchFamily="18" charset="0"/>
                        </a:rPr>
                        <a:t>              View Account</a:t>
                      </a:r>
                    </a:p>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800" kern="1200" dirty="0">
                          <a:solidFill>
                            <a:schemeClr val="tx1"/>
                          </a:solidFill>
                          <a:latin typeface="Times New Roman" panose="02020603050405020304" pitchFamily="18" charset="0"/>
                          <a:ea typeface="+mn-ea"/>
                          <a:cs typeface="Times New Roman" panose="02020603050405020304" pitchFamily="18" charset="0"/>
                        </a:rPr>
                        <a:t>$</a:t>
                      </a:r>
                      <a:r>
                        <a:rPr lang="en-US" sz="1800" kern="1200" dirty="0" err="1">
                          <a:solidFill>
                            <a:schemeClr val="tx1"/>
                          </a:solidFill>
                          <a:latin typeface="Times New Roman" panose="02020603050405020304" pitchFamily="18" charset="0"/>
                          <a:ea typeface="+mn-ea"/>
                          <a:cs typeface="Times New Roman" panose="02020603050405020304" pitchFamily="18" charset="0"/>
                        </a:rPr>
                        <a:t>account_revenue</a:t>
                      </a:r>
                      <a:r>
                        <a:rPr lang="en-US" sz="1800" kern="1200" dirty="0">
                          <a:solidFill>
                            <a:schemeClr val="tx1"/>
                          </a:solidFill>
                          <a:latin typeface="Times New Roman" panose="02020603050405020304" pitchFamily="18" charset="0"/>
                          <a:ea typeface="+mn-ea"/>
                          <a:cs typeface="Times New Roman" panose="02020603050405020304" pitchFamily="18" charset="0"/>
                        </a:rPr>
                        <a:t>!       $account revenue!</a:t>
                      </a:r>
                    </a:p>
                  </a:txBody>
                  <a:tcPr marL="90422" marR="90422" marT="90422" marB="90422">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91556096"/>
                  </a:ext>
                </a:extLst>
              </a:tr>
            </a:tbl>
          </a:graphicData>
        </a:graphic>
      </p:graphicFrame>
      <p:sp>
        <p:nvSpPr>
          <p:cNvPr id="3" name="Rectangle 1">
            <a:extLst>
              <a:ext uri="{FF2B5EF4-FFF2-40B4-BE49-F238E27FC236}">
                <a16:creationId xmlns:a16="http://schemas.microsoft.com/office/drawing/2014/main" id="{9494DF0E-84F6-4518-ADC1-D9F49566A113}"/>
              </a:ext>
            </a:extLst>
          </p:cNvPr>
          <p:cNvSpPr>
            <a:spLocks noChangeArrowheads="1"/>
          </p:cNvSpPr>
          <p:nvPr/>
        </p:nvSpPr>
        <p:spPr bwMode="auto">
          <a:xfrm>
            <a:off x="838200" y="2625876"/>
            <a:ext cx="65" cy="501349"/>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21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480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4000" dirty="0">
                <a:solidFill>
                  <a:srgbClr val="1498C4"/>
                </a:solidFill>
                <a:latin typeface="Times New Roman" panose="02020603050405020304" pitchFamily="18" charset="0"/>
                <a:cs typeface="Times New Roman" panose="02020603050405020304" pitchFamily="18" charset="0"/>
              </a:rPr>
              <a:t>Flex</a:t>
            </a:r>
            <a:r>
              <a:rPr lang="en-IN" sz="3200" dirty="0"/>
              <a:t> </a:t>
            </a:r>
            <a:r>
              <a:rPr lang="en-IN" sz="4000" dirty="0">
                <a:solidFill>
                  <a:srgbClr val="1498C4"/>
                </a:solidFill>
                <a:latin typeface="Times New Roman" panose="02020603050405020304" pitchFamily="18" charset="0"/>
                <a:cs typeface="Times New Roman" panose="02020603050405020304" pitchFamily="18" charset="0"/>
              </a:rPr>
              <a:t>Cards</a:t>
            </a:r>
            <a:r>
              <a:rPr lang="en-IN" sz="3200" dirty="0"/>
              <a:t> </a:t>
            </a:r>
            <a:r>
              <a:rPr lang="en-IN" sz="4000" dirty="0">
                <a:solidFill>
                  <a:srgbClr val="1498C4"/>
                </a:solidFill>
                <a:latin typeface="Times New Roman" panose="02020603050405020304" pitchFamily="18" charset="0"/>
                <a:cs typeface="Times New Roman" panose="02020603050405020304" pitchFamily="18" charset="0"/>
              </a:rPr>
              <a:t>(Cont..)</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BBE379C-5A1E-43CA-A151-DE63503E81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8923" y="979975"/>
            <a:ext cx="4654153" cy="5288573"/>
          </a:xfrm>
          <a:prstGeom prst="rect">
            <a:avLst/>
          </a:prstGeom>
        </p:spPr>
      </p:pic>
    </p:spTree>
    <p:extLst>
      <p:ext uri="{BB962C8B-B14F-4D97-AF65-F5344CB8AC3E}">
        <p14:creationId xmlns:p14="http://schemas.microsoft.com/office/powerpoint/2010/main" val="2391759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23</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OmniScripts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9DE36B8-88F1-4F46-8888-94D149BD364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25" y="1058452"/>
            <a:ext cx="6165303" cy="5131620"/>
          </a:xfrm>
          <a:prstGeom prst="rect">
            <a:avLst/>
          </a:prstGeom>
          <a:noFill/>
          <a:ln>
            <a:noFill/>
          </a:ln>
        </p:spPr>
      </p:pic>
      <p:pic>
        <p:nvPicPr>
          <p:cNvPr id="9" name="Picture 8">
            <a:extLst>
              <a:ext uri="{FF2B5EF4-FFF2-40B4-BE49-F238E27FC236}">
                <a16:creationId xmlns:a16="http://schemas.microsoft.com/office/drawing/2014/main" id="{47C7C7C0-51EF-45E9-8138-FFAF78E04C0A}"/>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7228" y="1212852"/>
            <a:ext cx="5797550" cy="4845047"/>
          </a:xfrm>
          <a:prstGeom prst="rect">
            <a:avLst/>
          </a:prstGeom>
          <a:noFill/>
          <a:ln>
            <a:noFill/>
          </a:ln>
        </p:spPr>
      </p:pic>
    </p:spTree>
    <p:extLst>
      <p:ext uri="{BB962C8B-B14F-4D97-AF65-F5344CB8AC3E}">
        <p14:creationId xmlns:p14="http://schemas.microsoft.com/office/powerpoint/2010/main" val="422580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24</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OmniScripts Best Practices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5063029"/>
          </a:xfrm>
        </p:spPr>
        <p:txBody>
          <a:bodyPr>
            <a:normAutofit/>
          </a:bodyPr>
          <a:lstStyle/>
          <a:p>
            <a:pPr marL="0" indent="0" algn="just">
              <a:buNone/>
            </a:pPr>
            <a:r>
              <a:rPr lang="en-US" sz="1800" b="1" dirty="0">
                <a:latin typeface="Times New Roman" panose="02020603050405020304" pitchFamily="18" charset="0"/>
                <a:cs typeface="Times New Roman" panose="02020603050405020304" pitchFamily="18" charset="0"/>
              </a:rPr>
              <a:t>Business Process and Logic</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Use one owner for each OmniScript.</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Identify reusable elements by building a skeleton of the entire OmniScript.</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Document the purpose of an element in the element's Internal Notes property.</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Maintain DataRaptors and Apex classes by avoiding element name changes. If the element name must be updated, apply the name changes to the DataRaptor or Apex class.</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Avoid assigning a ContextId within the OmniScript. </a:t>
            </a:r>
            <a:r>
              <a:rPr lang="en-US" sz="1800" dirty="0" err="1">
                <a:latin typeface="Times New Roman" panose="02020603050405020304" pitchFamily="18" charset="0"/>
                <a:cs typeface="Times New Roman" panose="02020603050405020304" pitchFamily="18" charset="0"/>
              </a:rPr>
              <a:t>OmniScript's</a:t>
            </a:r>
            <a:r>
              <a:rPr lang="en-US" sz="1800" dirty="0">
                <a:latin typeface="Times New Roman" panose="02020603050405020304" pitchFamily="18" charset="0"/>
                <a:cs typeface="Times New Roman" panose="02020603050405020304" pitchFamily="18" charset="0"/>
              </a:rPr>
              <a:t> ContextId is a reserved key that assigns a Record Id from the URL.</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processes are repeatable across multiple OmniScripts, create a reusable OmniScript, and add it to the appropriate parent OmniScripts.</a:t>
            </a:r>
          </a:p>
          <a:p>
            <a:pPr marL="0" indent="0" algn="just">
              <a:buNone/>
            </a:pPr>
            <a:endParaRPr lang="en-US" sz="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User Experience Design Principles</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Reduce the number of fields the user must input information into by prefilling the fields using contextual data. </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Avoid confusing the user by breaking processes up into shorter steps that contain a minimal amount of elements.</a:t>
            </a:r>
          </a:p>
          <a:p>
            <a:pPr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Guide the user by creating contextual help text and logically ordering input fields.</a:t>
            </a:r>
          </a:p>
          <a:p>
            <a:pPr algn="l">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424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25</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OmniScripts Best Practices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5063029"/>
          </a:xfrm>
        </p:spPr>
        <p:txBody>
          <a:bodyPr>
            <a:normAutofit fontScale="92500" lnSpcReduction="10000"/>
          </a:bodyPr>
          <a:lstStyle/>
          <a:p>
            <a:pPr marL="0" indent="0" algn="l">
              <a:buNone/>
            </a:pPr>
            <a:r>
              <a:rPr lang="en-US" sz="1800" b="1" dirty="0">
                <a:latin typeface="Times New Roman" panose="02020603050405020304" pitchFamily="18" charset="0"/>
                <a:cs typeface="Times New Roman" panose="02020603050405020304" pitchFamily="18" charset="0"/>
              </a:rPr>
              <a:t>Performance Factors - </a:t>
            </a:r>
            <a:r>
              <a:rPr lang="en-US" sz="1800" dirty="0">
                <a:latin typeface="Times New Roman" panose="02020603050405020304" pitchFamily="18" charset="0"/>
                <a:cs typeface="Times New Roman" panose="02020603050405020304" pitchFamily="18" charset="0"/>
              </a:rPr>
              <a:t>A set of best practices exists for both Client-side performance and Server-side performance.</a:t>
            </a:r>
          </a:p>
          <a:p>
            <a:pPr marL="0" indent="0" algn="l">
              <a:buNone/>
            </a:pPr>
            <a:endParaRPr lang="en-US" sz="900" dirty="0">
              <a:latin typeface="Times New Roman" panose="02020603050405020304" pitchFamily="18" charset="0"/>
              <a:cs typeface="Times New Roman" panose="02020603050405020304" pitchFamily="18" charset="0"/>
            </a:endParaRPr>
          </a:p>
          <a:p>
            <a:pPr marL="0" indent="0" algn="l">
              <a:buNone/>
            </a:pPr>
            <a:r>
              <a:rPr lang="en-US" sz="1800" b="1" dirty="0">
                <a:latin typeface="Times New Roman" panose="02020603050405020304" pitchFamily="18" charset="0"/>
                <a:cs typeface="Times New Roman" panose="02020603050405020304" pitchFamily="18" charset="0"/>
              </a:rPr>
              <a:t>Client-side best practices include:</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Reduce Conditional Views, Merge Fields, Formulas where possible.</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Speed up the application of responses by trimming the Response JSON.</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Remove spaces from element names to improve the </a:t>
            </a:r>
            <a:r>
              <a:rPr lang="en-US" sz="1800" dirty="0" err="1">
                <a:latin typeface="Times New Roman" panose="02020603050405020304" pitchFamily="18" charset="0"/>
                <a:cs typeface="Times New Roman" panose="02020603050405020304" pitchFamily="18" charset="0"/>
              </a:rPr>
              <a:t>OmniScript's</a:t>
            </a:r>
            <a:r>
              <a:rPr lang="en-US" sz="1800" dirty="0">
                <a:latin typeface="Times New Roman" panose="02020603050405020304" pitchFamily="18" charset="0"/>
                <a:cs typeface="Times New Roman" panose="02020603050405020304" pitchFamily="18" charset="0"/>
              </a:rPr>
              <a:t> load time.</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Reduce the number of elements in the script. A single OmniScript should not exceed 200 elements.</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Run logic on the server where possible, including conditional logic in Integration Procedures and formulas in DataRaptors.</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Test performance by enabling time tracking. If time tracking is not used in production, disable the feature before deploying to production. </a:t>
            </a:r>
          </a:p>
          <a:p>
            <a:pPr marL="0" indent="0" algn="l">
              <a:buNone/>
            </a:pPr>
            <a:endParaRPr lang="en-US" sz="900" dirty="0">
              <a:latin typeface="Times New Roman" panose="02020603050405020304" pitchFamily="18" charset="0"/>
              <a:cs typeface="Times New Roman" panose="02020603050405020304" pitchFamily="18" charset="0"/>
            </a:endParaRPr>
          </a:p>
          <a:p>
            <a:pPr marL="0" indent="0" algn="l">
              <a:buNone/>
            </a:pPr>
            <a:r>
              <a:rPr lang="en-US" sz="1800" b="1" dirty="0">
                <a:latin typeface="Times New Roman" panose="02020603050405020304" pitchFamily="18" charset="0"/>
                <a:cs typeface="Times New Roman" panose="02020603050405020304" pitchFamily="18" charset="0"/>
              </a:rPr>
              <a:t>Server-side best practices include:</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Cut down the payload size of a request by trimming the JSON request. </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Reduce server roundtrips by using Integration Procedures whenever multiple actions run between steps. Run Integration Procedures asynchronously by enabling the fire and forget property.</a:t>
            </a:r>
          </a:p>
          <a:p>
            <a:pPr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Remove unnecessary data by trimming the DataRaptor extract output.</a:t>
            </a:r>
          </a:p>
        </p:txBody>
      </p:sp>
    </p:spTree>
    <p:extLst>
      <p:ext uri="{BB962C8B-B14F-4D97-AF65-F5344CB8AC3E}">
        <p14:creationId xmlns:p14="http://schemas.microsoft.com/office/powerpoint/2010/main" val="274291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26</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4000" dirty="0">
                <a:solidFill>
                  <a:srgbClr val="1498C4"/>
                </a:solidFill>
                <a:latin typeface="Times New Roman" panose="02020603050405020304" pitchFamily="18" charset="0"/>
                <a:cs typeface="Times New Roman" panose="02020603050405020304" pitchFamily="18" charset="0"/>
              </a:rPr>
              <a:t>OmniScripts</a:t>
            </a:r>
            <a:r>
              <a:rPr lang="en-IN" sz="4000" dirty="0"/>
              <a:t> </a:t>
            </a:r>
            <a:r>
              <a:rPr lang="en-IN" sz="4000" dirty="0">
                <a:solidFill>
                  <a:srgbClr val="1498C4"/>
                </a:solidFill>
                <a:latin typeface="Times New Roman" panose="02020603050405020304" pitchFamily="18" charset="0"/>
                <a:cs typeface="Times New Roman" panose="02020603050405020304" pitchFamily="18" charset="0"/>
              </a:rPr>
              <a:t>(Cont..)</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95D0B65-D856-41CC-B389-29FBC3298AE2}"/>
              </a:ext>
            </a:extLst>
          </p:cNvPr>
          <p:cNvSpPr txBox="1"/>
          <p:nvPr/>
        </p:nvSpPr>
        <p:spPr>
          <a:xfrm>
            <a:off x="1589197" y="5866876"/>
            <a:ext cx="9013606" cy="330860"/>
          </a:xfrm>
          <a:prstGeom prst="rect">
            <a:avLst/>
          </a:prstGeom>
          <a:noFill/>
        </p:spPr>
        <p:txBody>
          <a:bodyPr wrap="square">
            <a:spAutoFit/>
          </a:bodyPr>
          <a:lstStyle/>
          <a:p>
            <a:r>
              <a:rPr lang="en-US" sz="1550" dirty="0">
                <a:solidFill>
                  <a:srgbClr val="313537"/>
                </a:solidFill>
                <a:latin typeface="Times New Roman" panose="02020603050405020304" pitchFamily="18" charset="0"/>
                <a:cs typeface="Times New Roman" panose="02020603050405020304" pitchFamily="18" charset="0"/>
                <a:hlinkClick r:id="rId4" tooltip="Header (1)">
                  <a:extLst>
                    <a:ext uri="{A12FA001-AC4F-418D-AE19-62706E023703}">
                      <ahyp:hlinkClr xmlns:ahyp="http://schemas.microsoft.com/office/drawing/2018/hyperlinkcolor" val="tx"/>
                    </a:ext>
                  </a:extLst>
                </a:hlinkClick>
              </a:rPr>
              <a:t>Header (1)</a:t>
            </a:r>
            <a:r>
              <a:rPr lang="en-US" sz="1550" dirty="0">
                <a:solidFill>
                  <a:srgbClr val="313537"/>
                </a:solidFill>
                <a:latin typeface="Times New Roman" panose="02020603050405020304" pitchFamily="18" charset="0"/>
                <a:cs typeface="Times New Roman" panose="02020603050405020304" pitchFamily="18" charset="0"/>
              </a:rPr>
              <a:t>, </a:t>
            </a:r>
            <a:r>
              <a:rPr lang="en-US" sz="1550" dirty="0">
                <a:solidFill>
                  <a:srgbClr val="313537"/>
                </a:solidFill>
                <a:latin typeface="Times New Roman" panose="02020603050405020304" pitchFamily="18" charset="0"/>
                <a:cs typeface="Times New Roman" panose="02020603050405020304" pitchFamily="18" charset="0"/>
                <a:hlinkClick r:id="rId5" tooltip="Navigation Panel (2)">
                  <a:extLst>
                    <a:ext uri="{A12FA001-AC4F-418D-AE19-62706E023703}">
                      <ahyp:hlinkClr xmlns:ahyp="http://schemas.microsoft.com/office/drawing/2018/hyperlinkcolor" val="tx"/>
                    </a:ext>
                  </a:extLst>
                </a:hlinkClick>
              </a:rPr>
              <a:t>Navigation Panel (2)</a:t>
            </a:r>
            <a:r>
              <a:rPr lang="en-US" sz="1550" dirty="0">
                <a:solidFill>
                  <a:srgbClr val="313537"/>
                </a:solidFill>
                <a:latin typeface="Times New Roman" panose="02020603050405020304" pitchFamily="18" charset="0"/>
                <a:cs typeface="Times New Roman" panose="02020603050405020304" pitchFamily="18" charset="0"/>
              </a:rPr>
              <a:t>, </a:t>
            </a:r>
            <a:r>
              <a:rPr lang="en-US" sz="1550" dirty="0">
                <a:solidFill>
                  <a:srgbClr val="313537"/>
                </a:solidFill>
                <a:latin typeface="Times New Roman" panose="02020603050405020304" pitchFamily="18" charset="0"/>
                <a:cs typeface="Times New Roman" panose="02020603050405020304" pitchFamily="18" charset="0"/>
                <a:hlinkClick r:id="rId6" tooltip="Canvas (3)">
                  <a:extLst>
                    <a:ext uri="{A12FA001-AC4F-418D-AE19-62706E023703}">
                      <ahyp:hlinkClr xmlns:ahyp="http://schemas.microsoft.com/office/drawing/2018/hyperlinkcolor" val="tx"/>
                    </a:ext>
                  </a:extLst>
                </a:hlinkClick>
              </a:rPr>
              <a:t>Canvas (3)</a:t>
            </a:r>
            <a:r>
              <a:rPr lang="en-US" sz="1550" dirty="0">
                <a:solidFill>
                  <a:srgbClr val="313537"/>
                </a:solidFill>
                <a:latin typeface="Times New Roman" panose="02020603050405020304" pitchFamily="18" charset="0"/>
                <a:cs typeface="Times New Roman" panose="02020603050405020304" pitchFamily="18" charset="0"/>
              </a:rPr>
              <a:t>, </a:t>
            </a:r>
            <a:r>
              <a:rPr lang="en-US" sz="1550" dirty="0">
                <a:solidFill>
                  <a:srgbClr val="313537"/>
                </a:solidFill>
                <a:latin typeface="Times New Roman" panose="02020603050405020304" pitchFamily="18" charset="0"/>
                <a:cs typeface="Times New Roman" panose="02020603050405020304" pitchFamily="18" charset="0"/>
                <a:hlinkClick r:id="rId7" tooltip="Build panel (4)">
                  <a:extLst>
                    <a:ext uri="{A12FA001-AC4F-418D-AE19-62706E023703}">
                      <ahyp:hlinkClr xmlns:ahyp="http://schemas.microsoft.com/office/drawing/2018/hyperlinkcolor" val="tx"/>
                    </a:ext>
                  </a:extLst>
                </a:hlinkClick>
              </a:rPr>
              <a:t>Build panel (4)</a:t>
            </a:r>
            <a:r>
              <a:rPr lang="en-US" sz="1550" dirty="0">
                <a:solidFill>
                  <a:srgbClr val="313537"/>
                </a:solidFill>
                <a:latin typeface="Times New Roman" panose="02020603050405020304" pitchFamily="18" charset="0"/>
                <a:cs typeface="Times New Roman" panose="02020603050405020304" pitchFamily="18" charset="0"/>
              </a:rPr>
              <a:t>, </a:t>
            </a:r>
            <a:r>
              <a:rPr lang="en-US" sz="1550" dirty="0">
                <a:solidFill>
                  <a:srgbClr val="313537"/>
                </a:solidFill>
                <a:latin typeface="Times New Roman" panose="02020603050405020304" pitchFamily="18" charset="0"/>
                <a:cs typeface="Times New Roman" panose="02020603050405020304" pitchFamily="18" charset="0"/>
                <a:hlinkClick r:id="rId8" tooltip="Properties panel (5)">
                  <a:extLst>
                    <a:ext uri="{A12FA001-AC4F-418D-AE19-62706E023703}">
                      <ahyp:hlinkClr xmlns:ahyp="http://schemas.microsoft.com/office/drawing/2018/hyperlinkcolor" val="tx"/>
                    </a:ext>
                  </a:extLst>
                </a:hlinkClick>
              </a:rPr>
              <a:t>Properties panel (5)</a:t>
            </a:r>
            <a:r>
              <a:rPr lang="en-US" sz="1550" dirty="0">
                <a:solidFill>
                  <a:srgbClr val="313537"/>
                </a:solidFill>
                <a:latin typeface="Times New Roman" panose="02020603050405020304" pitchFamily="18" charset="0"/>
                <a:cs typeface="Times New Roman" panose="02020603050405020304" pitchFamily="18" charset="0"/>
              </a:rPr>
              <a:t>, </a:t>
            </a:r>
            <a:r>
              <a:rPr lang="en-US" sz="1550" dirty="0">
                <a:solidFill>
                  <a:srgbClr val="313537"/>
                </a:solidFill>
                <a:latin typeface="Times New Roman" panose="02020603050405020304" pitchFamily="18" charset="0"/>
                <a:cs typeface="Times New Roman" panose="02020603050405020304" pitchFamily="18" charset="0"/>
                <a:hlinkClick r:id="rId9" tooltip="Setup panel (6)">
                  <a:extLst>
                    <a:ext uri="{A12FA001-AC4F-418D-AE19-62706E023703}">
                      <ahyp:hlinkClr xmlns:ahyp="http://schemas.microsoft.com/office/drawing/2018/hyperlinkcolor" val="tx"/>
                    </a:ext>
                  </a:extLst>
                </a:hlinkClick>
              </a:rPr>
              <a:t>Setup panel (6)</a:t>
            </a:r>
            <a:r>
              <a:rPr lang="en-US" sz="1550" dirty="0">
                <a:solidFill>
                  <a:srgbClr val="313537"/>
                </a:solidFill>
                <a:latin typeface="Times New Roman" panose="02020603050405020304" pitchFamily="18" charset="0"/>
                <a:cs typeface="Times New Roman" panose="02020603050405020304" pitchFamily="18" charset="0"/>
              </a:rPr>
              <a:t>, </a:t>
            </a:r>
            <a:r>
              <a:rPr lang="en-US" sz="1550" dirty="0">
                <a:solidFill>
                  <a:srgbClr val="313537"/>
                </a:solidFill>
                <a:latin typeface="Times New Roman" panose="02020603050405020304" pitchFamily="18" charset="0"/>
                <a:cs typeface="Times New Roman" panose="02020603050405020304" pitchFamily="18" charset="0"/>
                <a:hlinkClick r:id="rId10" tooltip="Preview (7)">
                  <a:extLst>
                    <a:ext uri="{A12FA001-AC4F-418D-AE19-62706E023703}">
                      <ahyp:hlinkClr xmlns:ahyp="http://schemas.microsoft.com/office/drawing/2018/hyperlinkcolor" val="tx"/>
                    </a:ext>
                  </a:extLst>
                </a:hlinkClick>
              </a:rPr>
              <a:t>Preview (7)</a:t>
            </a:r>
            <a:endParaRPr lang="en-IN" sz="155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CFD8D86-7F72-41F6-B789-DFCF8738509A}"/>
              </a:ext>
            </a:extLst>
          </p:cNvPr>
          <p:cNvPicPr>
            <a:picLocks noChangeAspect="1"/>
          </p:cNvPicPr>
          <p:nvPr/>
        </p:nvPicPr>
        <p:blipFill>
          <a:blip r:embed="rId11"/>
          <a:stretch>
            <a:fillRect/>
          </a:stretch>
        </p:blipFill>
        <p:spPr>
          <a:xfrm>
            <a:off x="0" y="1050789"/>
            <a:ext cx="12192000" cy="4756421"/>
          </a:xfrm>
          <a:prstGeom prst="rect">
            <a:avLst/>
          </a:prstGeom>
        </p:spPr>
      </p:pic>
    </p:spTree>
    <p:extLst>
      <p:ext uri="{BB962C8B-B14F-4D97-AF65-F5344CB8AC3E}">
        <p14:creationId xmlns:p14="http://schemas.microsoft.com/office/powerpoint/2010/main" val="24553996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27</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OmniScripts</a:t>
            </a:r>
            <a:r>
              <a:rPr lang="en-IN" sz="3600" dirty="0"/>
              <a:t> </a:t>
            </a:r>
            <a:r>
              <a:rPr lang="en-IN" sz="3600" dirty="0">
                <a:solidFill>
                  <a:srgbClr val="1498C4"/>
                </a:solidFill>
                <a:latin typeface="Times New Roman" panose="02020603050405020304" pitchFamily="18" charset="0"/>
                <a:cs typeface="Times New Roman" panose="02020603050405020304" pitchFamily="18" charset="0"/>
              </a:rPr>
              <a:t>(Cont..)</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7989DE2-E825-44AA-A8FD-2532A1C6AB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2304" y="991794"/>
            <a:ext cx="5958840" cy="5264936"/>
          </a:xfrm>
          <a:prstGeom prst="rect">
            <a:avLst/>
          </a:prstGeom>
        </p:spPr>
      </p:pic>
    </p:spTree>
    <p:extLst>
      <p:ext uri="{BB962C8B-B14F-4D97-AF65-F5344CB8AC3E}">
        <p14:creationId xmlns:p14="http://schemas.microsoft.com/office/powerpoint/2010/main" val="2151544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28</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600" dirty="0">
                <a:solidFill>
                  <a:srgbClr val="1498C4"/>
                </a:solidFill>
                <a:latin typeface="Times New Roman" panose="02020603050405020304" pitchFamily="18" charset="0"/>
                <a:cs typeface="Times New Roman" panose="02020603050405020304" pitchFamily="18" charset="0"/>
              </a:rPr>
              <a:t>DataRaptors</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C0B0FEC-C80E-4603-AA34-B8273695625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684" y="1031773"/>
            <a:ext cx="9494458" cy="5175352"/>
          </a:xfrm>
          <a:prstGeom prst="rect">
            <a:avLst/>
          </a:prstGeom>
          <a:noFill/>
          <a:ln>
            <a:noFill/>
          </a:ln>
        </p:spPr>
      </p:pic>
    </p:spTree>
    <p:extLst>
      <p:ext uri="{BB962C8B-B14F-4D97-AF65-F5344CB8AC3E}">
        <p14:creationId xmlns:p14="http://schemas.microsoft.com/office/powerpoint/2010/main" val="2473629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29</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600" dirty="0" err="1">
                <a:solidFill>
                  <a:srgbClr val="1498C4"/>
                </a:solidFill>
                <a:latin typeface="Times New Roman" panose="02020603050405020304" pitchFamily="18" charset="0"/>
                <a:cs typeface="Times New Roman" panose="02020603050405020304" pitchFamily="18" charset="0"/>
              </a:rPr>
              <a:t>Omnistudio</a:t>
            </a:r>
            <a:r>
              <a:rPr lang="en-US" sz="3600" dirty="0">
                <a:solidFill>
                  <a:srgbClr val="1498C4"/>
                </a:solidFill>
                <a:latin typeface="Times New Roman" panose="02020603050405020304" pitchFamily="18" charset="0"/>
                <a:cs typeface="Times New Roman" panose="02020603050405020304" pitchFamily="18" charset="0"/>
              </a:rPr>
              <a:t> DataRaptors</a:t>
            </a:r>
          </a:p>
        </p:txBody>
      </p:sp>
      <p:pic>
        <p:nvPicPr>
          <p:cNvPr id="8" name="Picture 7">
            <a:extLst>
              <a:ext uri="{FF2B5EF4-FFF2-40B4-BE49-F238E27FC236}">
                <a16:creationId xmlns:a16="http://schemas.microsoft.com/office/drawing/2014/main" id="{FFC5D5E8-E736-4661-BD20-B67E5307D4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115427" y="3886200"/>
            <a:ext cx="2743199" cy="2378710"/>
          </a:xfrm>
          <a:prstGeom prst="rect">
            <a:avLst/>
          </a:prstGeom>
          <a:noFill/>
          <a:ln>
            <a:noFill/>
          </a:ln>
        </p:spPr>
      </p:pic>
      <p:sp>
        <p:nvSpPr>
          <p:cNvPr id="10" name="TextBox 9">
            <a:extLst>
              <a:ext uri="{FF2B5EF4-FFF2-40B4-BE49-F238E27FC236}">
                <a16:creationId xmlns:a16="http://schemas.microsoft.com/office/drawing/2014/main" id="{6A4EFCBF-4E4C-47E0-B343-00D56EFFA046}"/>
              </a:ext>
            </a:extLst>
          </p:cNvPr>
          <p:cNvSpPr txBox="1"/>
          <p:nvPr/>
        </p:nvSpPr>
        <p:spPr>
          <a:xfrm>
            <a:off x="161925" y="1028343"/>
            <a:ext cx="11696701" cy="4508927"/>
          </a:xfrm>
          <a:prstGeom prst="rect">
            <a:avLst/>
          </a:prstGeom>
          <a:noFill/>
        </p:spPr>
        <p:txBody>
          <a:bodyPr wrap="square">
            <a:spAutoFit/>
          </a:bodyPr>
          <a:lstStyle/>
          <a:p>
            <a:pPr algn="l"/>
            <a:r>
              <a:rPr lang="en-US" sz="1700" dirty="0">
                <a:latin typeface="Times New Roman" panose="02020603050405020304" pitchFamily="18" charset="0"/>
                <a:cs typeface="Times New Roman" panose="02020603050405020304" pitchFamily="18" charset="0"/>
              </a:rPr>
              <a:t>A DataRaptor is a mapping tool that enables you to read, transform, and write Salesforce data. There are four types of DataRaptor: Turbo Extract, Extract, Transform, and Load.</a:t>
            </a:r>
          </a:p>
          <a:p>
            <a:pPr algn="l"/>
            <a:endParaRPr lang="en-US" sz="17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Turbo Extract: </a:t>
            </a:r>
            <a:r>
              <a:rPr lang="en-US" sz="1700" dirty="0">
                <a:latin typeface="Times New Roman" panose="02020603050405020304" pitchFamily="18" charset="0"/>
                <a:cs typeface="Times New Roman" panose="02020603050405020304" pitchFamily="18" charset="0"/>
              </a:rPr>
              <a:t>Read data from a single Salesforce object type, with support for fields from related objects. Then select the fields to include. Formulas and complex field mappings aren’t supported.</a:t>
            </a:r>
          </a:p>
          <a:p>
            <a:pPr algn="l"/>
            <a:endParaRPr lang="en-US" sz="8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Extract: </a:t>
            </a:r>
            <a:r>
              <a:rPr lang="en-US" sz="1700" dirty="0">
                <a:latin typeface="Times New Roman" panose="02020603050405020304" pitchFamily="18" charset="0"/>
                <a:cs typeface="Times New Roman" panose="02020603050405020304" pitchFamily="18" charset="0"/>
              </a:rPr>
              <a:t>Read data from Salesforce objects and output JSON or XML with complex field mappings. Formulas are supported.</a:t>
            </a:r>
          </a:p>
          <a:p>
            <a:pPr algn="l"/>
            <a:endParaRPr lang="en-US" sz="8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Transform: </a:t>
            </a:r>
            <a:r>
              <a:rPr lang="en-US" sz="1700" dirty="0">
                <a:latin typeface="Times New Roman" panose="02020603050405020304" pitchFamily="18" charset="0"/>
                <a:cs typeface="Times New Roman" panose="02020603050405020304" pitchFamily="18" charset="0"/>
              </a:rPr>
              <a:t>Perform intermediate data transformations without reading from or writing to Salesforce. Formulas are supported.</a:t>
            </a:r>
          </a:p>
          <a:p>
            <a:pPr algn="l"/>
            <a:endParaRPr lang="en-US" sz="800" dirty="0">
              <a:latin typeface="Times New Roman" panose="02020603050405020304" pitchFamily="18" charset="0"/>
              <a:cs typeface="Times New Roman" panose="02020603050405020304" pitchFamily="18" charset="0"/>
            </a:endParaRPr>
          </a:p>
          <a:p>
            <a:pPr marL="171450" indent="-171450" algn="l">
              <a:buFont typeface="Arial" panose="020B0604020202020204" pitchFamily="34" charset="0"/>
              <a:buChar char="•"/>
            </a:pPr>
            <a:r>
              <a:rPr lang="en-US" sz="1700" b="1" dirty="0">
                <a:latin typeface="Times New Roman" panose="02020603050405020304" pitchFamily="18" charset="0"/>
                <a:cs typeface="Times New Roman" panose="02020603050405020304" pitchFamily="18" charset="0"/>
              </a:rPr>
              <a:t>Load: </a:t>
            </a:r>
            <a:r>
              <a:rPr lang="en-US" sz="1700" dirty="0">
                <a:latin typeface="Times New Roman" panose="02020603050405020304" pitchFamily="18" charset="0"/>
                <a:cs typeface="Times New Roman" panose="02020603050405020304" pitchFamily="18" charset="0"/>
              </a:rPr>
              <a:t>Update Salesforce data from JSON or XML input. Formulas are supported.</a:t>
            </a:r>
          </a:p>
          <a:p>
            <a:pPr algn="l"/>
            <a:endParaRPr lang="en-US" sz="800" dirty="0">
              <a:latin typeface="Times New Roman" panose="02020603050405020304" pitchFamily="18" charset="0"/>
              <a:cs typeface="Times New Roman" panose="02020603050405020304" pitchFamily="18" charset="0"/>
            </a:endParaRPr>
          </a:p>
          <a:p>
            <a:pPr algn="l"/>
            <a:r>
              <a:rPr lang="en-US" sz="1700" dirty="0">
                <a:latin typeface="Times New Roman" panose="02020603050405020304" pitchFamily="18" charset="0"/>
                <a:cs typeface="Times New Roman" panose="02020603050405020304" pitchFamily="18" charset="0"/>
              </a:rPr>
              <a:t>DataRaptors typically supply data to OmniScripts, Integration Procedures, and Cards, and write updates from OmniScripts, Integration Procedures, and Cards to Salesforce. A typical data flow is as follows:</a:t>
            </a:r>
          </a:p>
          <a:p>
            <a:pPr algn="l"/>
            <a:endParaRPr lang="en-US" sz="1700" dirty="0">
              <a:latin typeface="Times New Roman" panose="02020603050405020304" pitchFamily="18" charset="0"/>
              <a:cs typeface="Times New Roman" panose="02020603050405020304" pitchFamily="18" charset="0"/>
            </a:endParaRPr>
          </a:p>
          <a:p>
            <a:pPr marL="228600" indent="-228600" algn="l">
              <a:buFont typeface="+mj-lt"/>
              <a:buAutoNum type="arabicPeriod"/>
            </a:pPr>
            <a:r>
              <a:rPr lang="en-US" sz="1700" dirty="0">
                <a:latin typeface="Times New Roman" panose="02020603050405020304" pitchFamily="18" charset="0"/>
                <a:cs typeface="Times New Roman" panose="02020603050405020304" pitchFamily="18" charset="0"/>
              </a:rPr>
              <a:t>OmniScript calls DataRaptor Extract to read data from Salesforce.</a:t>
            </a:r>
          </a:p>
          <a:p>
            <a:pPr marL="228600" indent="-228600" algn="l">
              <a:buFont typeface="+mj-lt"/>
              <a:buAutoNum type="arabicPeriod"/>
            </a:pPr>
            <a:r>
              <a:rPr lang="en-US" sz="1700" dirty="0">
                <a:latin typeface="Times New Roman" panose="02020603050405020304" pitchFamily="18" charset="0"/>
                <a:cs typeface="Times New Roman" panose="02020603050405020304" pitchFamily="18" charset="0"/>
              </a:rPr>
              <a:t>OmniScript interacts with user to capture changed and new data.</a:t>
            </a:r>
          </a:p>
          <a:p>
            <a:pPr marL="228600" indent="-228600" algn="l">
              <a:buFont typeface="+mj-lt"/>
              <a:buAutoNum type="arabicPeriod"/>
            </a:pPr>
            <a:r>
              <a:rPr lang="en-US" sz="1700" dirty="0">
                <a:latin typeface="Times New Roman" panose="02020603050405020304" pitchFamily="18" charset="0"/>
                <a:cs typeface="Times New Roman" panose="02020603050405020304" pitchFamily="18" charset="0"/>
              </a:rPr>
              <a:t>OmniScript calls DataRaptor Load to write data back to Salesforce.</a:t>
            </a:r>
          </a:p>
          <a:p>
            <a:pPr algn="l"/>
            <a:endParaRPr lang="en-US" sz="17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7F363ECA-B207-4C34-9904-7D65A2558CA1}"/>
              </a:ext>
            </a:extLst>
          </p:cNvPr>
          <p:cNvSpPr txBox="1"/>
          <p:nvPr/>
        </p:nvSpPr>
        <p:spPr>
          <a:xfrm>
            <a:off x="161925" y="5272168"/>
            <a:ext cx="8799196" cy="913263"/>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700" b="1" dirty="0">
                <a:latin typeface="Times New Roman" panose="02020603050405020304" pitchFamily="18" charset="0"/>
                <a:cs typeface="Times New Roman" panose="02020603050405020304" pitchFamily="18" charset="0"/>
              </a:rPr>
              <a:t>Note: </a:t>
            </a:r>
            <a:r>
              <a:rPr lang="en-US" sz="1700" dirty="0">
                <a:latin typeface="Times New Roman" panose="02020603050405020304" pitchFamily="18" charset="0"/>
                <a:cs typeface="Times New Roman" panose="02020603050405020304" pitchFamily="18" charset="0"/>
              </a:rPr>
              <a:t>Both Extract and Load DataRaptors can handle </a:t>
            </a:r>
            <a:r>
              <a:rPr lang="en-US" sz="1700" dirty="0">
                <a:latin typeface="Times New Roman" panose="02020603050405020304" pitchFamily="18" charset="0"/>
                <a:cs typeface="Times New Roman" panose="02020603050405020304" pitchFamily="18" charset="0"/>
                <a:hlinkClick r:id="rId5" tooltip="Custom Input and Output for DataRaptors in OmniStudio for Vlocity">
                  <a:extLst>
                    <a:ext uri="{A12FA001-AC4F-418D-AE19-62706E023703}">
                      <ahyp:hlinkClr xmlns:ahyp="http://schemas.microsoft.com/office/drawing/2018/hyperlinkcolor" val="tx"/>
                    </a:ext>
                  </a:extLst>
                </a:hlinkClick>
              </a:rPr>
              <a:t>custom data formats</a:t>
            </a:r>
            <a:r>
              <a:rPr lang="en-US" sz="1700" dirty="0">
                <a:latin typeface="Times New Roman" panose="02020603050405020304" pitchFamily="18" charset="0"/>
                <a:cs typeface="Times New Roman" panose="02020603050405020304" pitchFamily="18" charset="0"/>
              </a:rPr>
              <a:t>. DataRaptors can access </a:t>
            </a:r>
            <a:r>
              <a:rPr lang="en-US" sz="1700"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external objects</a:t>
            </a:r>
            <a:r>
              <a:rPr lang="en-US" sz="1700" dirty="0">
                <a:latin typeface="Times New Roman" panose="02020603050405020304" pitchFamily="18" charset="0"/>
                <a:cs typeface="Times New Roman" panose="02020603050405020304" pitchFamily="18" charset="0"/>
              </a:rPr>
              <a:t> and custom metadata as well as </a:t>
            </a:r>
            <a:r>
              <a:rPr lang="en-US" sz="1700" dirty="0" err="1">
                <a:latin typeface="Times New Roman" panose="02020603050405020304" pitchFamily="18" charset="0"/>
                <a:cs typeface="Times New Roman" panose="02020603050405020304" pitchFamily="18" charset="0"/>
              </a:rPr>
              <a:t>sObjects</a:t>
            </a:r>
            <a:r>
              <a:rPr lang="en-US" sz="1700" dirty="0">
                <a:latin typeface="Times New Roman" panose="02020603050405020304" pitchFamily="18" charset="0"/>
                <a:cs typeface="Times New Roman" panose="02020603050405020304" pitchFamily="18" charset="0"/>
              </a:rPr>
              <a:t>. No special syntax or additional configuration is required.</a:t>
            </a:r>
          </a:p>
        </p:txBody>
      </p:sp>
    </p:spTree>
    <p:extLst>
      <p:ext uri="{BB962C8B-B14F-4D97-AF65-F5344CB8AC3E}">
        <p14:creationId xmlns:p14="http://schemas.microsoft.com/office/powerpoint/2010/main" val="282939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Prerequisites</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lstStyle/>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While there are no formal prerequisites for this course, you have greater success if you have:</a:t>
            </a: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A solid understanding of basic Salesforce concepts and functionality</a:t>
            </a:r>
          </a:p>
          <a:p>
            <a:pPr algn="just" fontAlgn="base">
              <a:buFont typeface="Arial" panose="020B0604020202020204" pitchFamily="34" charset="0"/>
              <a:buChar char="•"/>
            </a:pPr>
            <a:endParaRPr lang="en-US" sz="1800" dirty="0">
              <a:solidFill>
                <a:srgbClr val="313537"/>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Completed the Admin Beginner, Intermediate, and Advanced Trails in Salesforce Trailhead, and preferably  have Salesforce Administrator or Developer credentials</a:t>
            </a:r>
          </a:p>
          <a:p>
            <a:pPr algn="just" fontAlgn="base">
              <a:buFont typeface="Arial" panose="020B0604020202020204" pitchFamily="34" charset="0"/>
              <a:buChar char="•"/>
            </a:pPr>
            <a:endParaRPr lang="en-US" sz="1800" dirty="0">
              <a:solidFill>
                <a:srgbClr val="313537"/>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Completed the </a:t>
            </a:r>
            <a:r>
              <a:rPr lang="en-US" sz="1800" dirty="0">
                <a:solidFill>
                  <a:srgbClr val="1498C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Build Lightning Web Components Trail</a:t>
            </a:r>
            <a:r>
              <a:rPr lang="en-US" sz="1800" dirty="0">
                <a:solidFill>
                  <a:srgbClr val="1498C4"/>
                </a:solidFill>
                <a:latin typeface="Times New Roman" panose="02020603050405020304" pitchFamily="18" charset="0"/>
                <a:cs typeface="Times New Roman" panose="02020603050405020304" pitchFamily="18" charset="0"/>
              </a:rPr>
              <a:t> </a:t>
            </a:r>
            <a:r>
              <a:rPr lang="en-US" sz="1800" dirty="0">
                <a:solidFill>
                  <a:srgbClr val="313537"/>
                </a:solidFill>
                <a:latin typeface="Times New Roman" panose="02020603050405020304" pitchFamily="18" charset="0"/>
                <a:cs typeface="Times New Roman" panose="02020603050405020304" pitchFamily="18" charset="0"/>
              </a:rPr>
              <a:t>in Trailhead.</a:t>
            </a:r>
          </a:p>
          <a:p>
            <a:pPr algn="just" fontAlgn="base">
              <a:buFont typeface="Arial" panose="020B0604020202020204" pitchFamily="34" charset="0"/>
              <a:buChar char="•"/>
            </a:pPr>
            <a:endParaRPr lang="en-US" sz="1800" dirty="0">
              <a:solidFill>
                <a:srgbClr val="313537"/>
              </a:solidFill>
              <a:latin typeface="Times New Roman" panose="02020603050405020304" pitchFamily="18" charset="0"/>
              <a:cs typeface="Times New Roman" panose="02020603050405020304" pitchFamily="18" charset="0"/>
            </a:endParaRPr>
          </a:p>
          <a:p>
            <a:pPr algn="just" fontAlgn="base">
              <a:buFont typeface="Arial" panose="020B0604020202020204" pitchFamily="34" charset="0"/>
              <a:buChar char="•"/>
            </a:pPr>
            <a:r>
              <a:rPr lang="en-US" sz="1800" dirty="0">
                <a:solidFill>
                  <a:srgbClr val="313537"/>
                </a:solidFill>
                <a:latin typeface="Times New Roman" panose="02020603050405020304" pitchFamily="18" charset="0"/>
                <a:cs typeface="Times New Roman" panose="02020603050405020304" pitchFamily="18" charset="0"/>
              </a:rPr>
              <a:t>Experience working with relational databases and familiarity with JSON</a:t>
            </a: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fontAlgn="base">
              <a:buNone/>
            </a:pPr>
            <a:r>
              <a:rPr lang="en-US" sz="1800" dirty="0">
                <a:solidFill>
                  <a:srgbClr val="313537"/>
                </a:solidFill>
                <a:latin typeface="Times New Roman" panose="02020603050405020304" pitchFamily="18" charset="0"/>
                <a:cs typeface="Times New Roman" panose="02020603050405020304" pitchFamily="18" charset="0"/>
              </a:rPr>
              <a:t>Other prerequisites, Complete the below course in Trailhead</a:t>
            </a:r>
          </a:p>
          <a:p>
            <a:pPr marL="0" indent="0" algn="just" fontAlgn="base">
              <a:buNone/>
            </a:pPr>
            <a:r>
              <a:rPr lang="en-US" altLang="en-US" sz="1800" dirty="0">
                <a:solidFill>
                  <a:srgbClr val="1498C4"/>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https://trailhead.salesforce.com/en/users/auser797/trailmixes/build-guided-experiences-with-omni-studio-prework</a:t>
            </a:r>
            <a:r>
              <a:rPr lang="en-US" altLang="en-US" sz="1800" dirty="0">
                <a:solidFill>
                  <a:srgbClr val="1498C4"/>
                </a:solidFill>
                <a:latin typeface="Times New Roman" panose="02020603050405020304" pitchFamily="18" charset="0"/>
                <a:cs typeface="Times New Roman" panose="02020603050405020304" pitchFamily="18" charset="0"/>
              </a:rPr>
              <a:t> </a:t>
            </a: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8607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30</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600" dirty="0">
                <a:solidFill>
                  <a:srgbClr val="1498C4"/>
                </a:solidFill>
                <a:latin typeface="Times New Roman" panose="02020603050405020304" pitchFamily="18" charset="0"/>
                <a:cs typeface="Times New Roman" panose="02020603050405020304" pitchFamily="18" charset="0"/>
              </a:rPr>
              <a:t>DataRaptors </a:t>
            </a:r>
            <a:r>
              <a:rPr lang="en-IN" sz="3600" dirty="0">
                <a:solidFill>
                  <a:srgbClr val="1498C4"/>
                </a:solidFill>
                <a:latin typeface="Times New Roman" panose="02020603050405020304" pitchFamily="18" charset="0"/>
                <a:cs typeface="Times New Roman" panose="02020603050405020304" pitchFamily="18" charset="0"/>
              </a:rPr>
              <a:t>Best Practices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5063029"/>
          </a:xfrm>
        </p:spPr>
        <p:txBody>
          <a:bodyPr>
            <a:normAutofit/>
          </a:bodyPr>
          <a:lstStyle/>
          <a:p>
            <a:pPr marL="0" indent="0" algn="l">
              <a:buNone/>
            </a:pPr>
            <a:r>
              <a:rPr lang="en-US" sz="1700" dirty="0">
                <a:latin typeface="Times New Roman" panose="02020603050405020304" pitchFamily="18" charset="0"/>
                <a:cs typeface="Times New Roman" panose="02020603050405020304" pitchFamily="18" charset="0"/>
              </a:rPr>
              <a:t>To maximize the benefits of DataRaptors, follow the best practices whenever possible.</a:t>
            </a:r>
          </a:p>
          <a:p>
            <a:pPr marL="0" indent="0" algn="l">
              <a:buNone/>
            </a:pPr>
            <a:endParaRPr lang="en-US" sz="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Create targeted DataRaptors that only extract or load the data needed for one operation.</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 relationship notation (queries) whenever possible to pull data from other </a:t>
            </a:r>
            <a:r>
              <a:rPr lang="en-US" sz="1700" dirty="0" err="1">
                <a:latin typeface="Times New Roman" panose="02020603050405020304" pitchFamily="18" charset="0"/>
                <a:cs typeface="Times New Roman" panose="02020603050405020304" pitchFamily="18" charset="0"/>
              </a:rPr>
              <a:t>SObjects</a:t>
            </a:r>
            <a:r>
              <a:rPr lang="en-US" sz="1700" dirty="0">
                <a:latin typeface="Times New Roman" panose="02020603050405020304" pitchFamily="18" charset="0"/>
                <a:cs typeface="Times New Roman" panose="02020603050405020304" pitchFamily="18" charset="0"/>
              </a:rPr>
              <a:t>.</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Try to keep the number of </a:t>
            </a:r>
            <a:r>
              <a:rPr lang="en-US" sz="1700" dirty="0" err="1">
                <a:latin typeface="Times New Roman" panose="02020603050405020304" pitchFamily="18" charset="0"/>
                <a:cs typeface="Times New Roman" panose="02020603050405020304" pitchFamily="18" charset="0"/>
              </a:rPr>
              <a:t>SObjects</a:t>
            </a:r>
            <a:r>
              <a:rPr lang="en-US" sz="1700" dirty="0">
                <a:latin typeface="Times New Roman" panose="02020603050405020304" pitchFamily="18" charset="0"/>
                <a:cs typeface="Times New Roman" panose="02020603050405020304" pitchFamily="18" charset="0"/>
              </a:rPr>
              <a:t> to three or fewer.</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Ensure that all filtering and sorting (ORDER BY) operations are on indexed fields. The Id and Name fields are always indexed.</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 caching to store frequently accessed, infrequently updated data.</a:t>
            </a:r>
          </a:p>
        </p:txBody>
      </p:sp>
    </p:spTree>
    <p:extLst>
      <p:ext uri="{BB962C8B-B14F-4D97-AF65-F5344CB8AC3E}">
        <p14:creationId xmlns:p14="http://schemas.microsoft.com/office/powerpoint/2010/main" val="229791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31</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000" dirty="0">
                <a:solidFill>
                  <a:srgbClr val="1498C4"/>
                </a:solidFill>
                <a:latin typeface="Times New Roman" panose="02020603050405020304" pitchFamily="18" charset="0"/>
                <a:cs typeface="Times New Roman" panose="02020603050405020304" pitchFamily="18" charset="0"/>
              </a:rPr>
              <a:t>Integration</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Procedures</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B7A4C3C-0EA1-4252-8C31-3CE9509FC07E}"/>
              </a:ext>
            </a:extLst>
          </p:cNvPr>
          <p:cNvPicPr>
            <a:picLocks noChangeAspect="1"/>
          </p:cNvPicPr>
          <p:nvPr/>
        </p:nvPicPr>
        <p:blipFill>
          <a:blip r:embed="rId4"/>
          <a:stretch>
            <a:fillRect/>
          </a:stretch>
        </p:blipFill>
        <p:spPr>
          <a:xfrm>
            <a:off x="333374" y="1212852"/>
            <a:ext cx="11421757" cy="4645094"/>
          </a:xfrm>
          <a:prstGeom prst="rect">
            <a:avLst/>
          </a:prstGeom>
        </p:spPr>
      </p:pic>
    </p:spTree>
    <p:extLst>
      <p:ext uri="{BB962C8B-B14F-4D97-AF65-F5344CB8AC3E}">
        <p14:creationId xmlns:p14="http://schemas.microsoft.com/office/powerpoint/2010/main" val="551160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32</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600" dirty="0" err="1">
                <a:solidFill>
                  <a:srgbClr val="1498C4"/>
                </a:solidFill>
                <a:latin typeface="Times New Roman" panose="02020603050405020304" pitchFamily="18" charset="0"/>
                <a:cs typeface="Times New Roman" panose="02020603050405020304" pitchFamily="18" charset="0"/>
              </a:rPr>
              <a:t>Omnistudio</a:t>
            </a:r>
            <a:r>
              <a:rPr lang="en-US" sz="3600" dirty="0">
                <a:solidFill>
                  <a:srgbClr val="1498C4"/>
                </a:solidFill>
                <a:latin typeface="Times New Roman" panose="02020603050405020304" pitchFamily="18" charset="0"/>
                <a:cs typeface="Times New Roman" panose="02020603050405020304" pitchFamily="18" charset="0"/>
              </a:rPr>
              <a:t> Integration</a:t>
            </a:r>
            <a:r>
              <a:rPr lang="en-US" sz="3600" dirty="0"/>
              <a:t> </a:t>
            </a:r>
            <a:r>
              <a:rPr lang="en-US" sz="3600" dirty="0">
                <a:solidFill>
                  <a:srgbClr val="1498C4"/>
                </a:solidFill>
                <a:latin typeface="Times New Roman" panose="02020603050405020304" pitchFamily="18" charset="0"/>
                <a:cs typeface="Times New Roman" panose="02020603050405020304" pitchFamily="18" charset="0"/>
              </a:rPr>
              <a:t>Procedures</a:t>
            </a:r>
          </a:p>
        </p:txBody>
      </p:sp>
      <p:sp>
        <p:nvSpPr>
          <p:cNvPr id="10" name="TextBox 9">
            <a:extLst>
              <a:ext uri="{FF2B5EF4-FFF2-40B4-BE49-F238E27FC236}">
                <a16:creationId xmlns:a16="http://schemas.microsoft.com/office/drawing/2014/main" id="{6A4EFCBF-4E4C-47E0-B343-00D56EFFA046}"/>
              </a:ext>
            </a:extLst>
          </p:cNvPr>
          <p:cNvSpPr txBox="1"/>
          <p:nvPr/>
        </p:nvSpPr>
        <p:spPr>
          <a:xfrm>
            <a:off x="161925" y="1028343"/>
            <a:ext cx="11696701" cy="2158091"/>
          </a:xfrm>
          <a:prstGeom prst="rect">
            <a:avLst/>
          </a:prstGeom>
          <a:noFill/>
        </p:spPr>
        <p:txBody>
          <a:bodyPr wrap="square">
            <a:spAutoFit/>
          </a:bodyPr>
          <a:lstStyle/>
          <a:p>
            <a:pPr algn="just"/>
            <a:r>
              <a:rPr lang="en-IN" sz="1700" dirty="0">
                <a:latin typeface="Times New Roman" panose="02020603050405020304" pitchFamily="18" charset="0"/>
                <a:cs typeface="Times New Roman" panose="02020603050405020304" pitchFamily="18" charset="0"/>
              </a:rPr>
              <a:t>Vlocity Integration Procedures are declarative, server-side processes that execute multiple actions in a single server call. They are a way to get, save, and manipulate data behind the scenes. An Integration Procedure is the recommended tool to use as a best practice when you need fast processing of complex data from multiple sources. Here's the reasons why:</a:t>
            </a:r>
          </a:p>
          <a:p>
            <a:pPr algn="just"/>
            <a:endParaRPr lang="en-US" sz="800" dirty="0">
              <a:latin typeface="Times New Roman" panose="02020603050405020304" pitchFamily="18" charset="0"/>
              <a:cs typeface="Times New Roman" panose="02020603050405020304" pitchFamily="18" charset="0"/>
            </a:endParaRPr>
          </a:p>
          <a:p>
            <a:pPr marL="342900" lvl="0" indent="-342900" algn="just" rtl="0" fontAlgn="base">
              <a:lnSpc>
                <a:spcPct val="107000"/>
              </a:lnSpc>
              <a:spcAft>
                <a:spcPts val="800"/>
              </a:spcAft>
              <a:buSzPts val="1000"/>
              <a:buFont typeface="Symbol" panose="05050102010706020507" pitchFamily="18" charset="2"/>
              <a:buChar char=""/>
            </a:pPr>
            <a:r>
              <a:rPr lang="en-IN" sz="1700" dirty="0">
                <a:latin typeface="Times New Roman" panose="02020603050405020304" pitchFamily="18" charset="0"/>
                <a:cs typeface="Times New Roman" panose="02020603050405020304" pitchFamily="18" charset="0"/>
              </a:rPr>
              <a:t>Server-side processing enables faster performance, as in most cases, the server is faster than the client at processing data.</a:t>
            </a:r>
          </a:p>
          <a:p>
            <a:pPr marL="90170" indent="-90170" algn="just" fontAlgn="base">
              <a:lnSpc>
                <a:spcPct val="107000"/>
              </a:lnSpc>
              <a:spcAft>
                <a:spcPts val="800"/>
              </a:spcAft>
            </a:pPr>
            <a:r>
              <a:rPr lang="en-IN" sz="800" dirty="0">
                <a:latin typeface="Times New Roman" panose="02020603050405020304" pitchFamily="18" charset="0"/>
                <a:cs typeface="Times New Roman" panose="02020603050405020304" pitchFamily="18" charset="0"/>
              </a:rPr>
              <a:t> </a:t>
            </a:r>
          </a:p>
          <a:p>
            <a:pPr marL="342900" lvl="0" indent="-342900" algn="just" fontAlgn="base">
              <a:lnSpc>
                <a:spcPct val="107000"/>
              </a:lnSpc>
              <a:spcAft>
                <a:spcPts val="800"/>
              </a:spcAft>
              <a:buSzPts val="1000"/>
              <a:buFont typeface="Symbol" panose="05050102010706020507" pitchFamily="18" charset="2"/>
              <a:buChar char=""/>
            </a:pPr>
            <a:r>
              <a:rPr lang="en-IN" sz="1700" dirty="0">
                <a:latin typeface="Times New Roman" panose="02020603050405020304" pitchFamily="18" charset="0"/>
                <a:cs typeface="Times New Roman" panose="02020603050405020304" pitchFamily="18" charset="0"/>
              </a:rPr>
              <a:t>Combining multiple actions in a single server call prevents round trips to the server. Minimizing client/server calls is beneficial, as more round trips mean slower performance.</a:t>
            </a:r>
            <a:endParaRPr lang="en-US" sz="17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D52BAC4E-E653-440D-AAD0-F725CB55B95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22370" y="3186434"/>
            <a:ext cx="4747259" cy="2928974"/>
          </a:xfrm>
          <a:prstGeom prst="rect">
            <a:avLst/>
          </a:prstGeom>
          <a:noFill/>
          <a:ln>
            <a:noFill/>
          </a:ln>
        </p:spPr>
      </p:pic>
    </p:spTree>
    <p:extLst>
      <p:ext uri="{BB962C8B-B14F-4D97-AF65-F5344CB8AC3E}">
        <p14:creationId xmlns:p14="http://schemas.microsoft.com/office/powerpoint/2010/main" val="2812387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33</a:t>
            </a:fld>
            <a:endParaRPr lang="en-IN" dirty="0"/>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600" dirty="0">
                <a:solidFill>
                  <a:srgbClr val="1498C4"/>
                </a:solidFill>
                <a:latin typeface="Times New Roman" panose="02020603050405020304" pitchFamily="18" charset="0"/>
                <a:cs typeface="Times New Roman" panose="02020603050405020304" pitchFamily="18" charset="0"/>
              </a:rPr>
              <a:t>Integration</a:t>
            </a:r>
            <a:r>
              <a:rPr lang="en-US" sz="3600" dirty="0"/>
              <a:t> </a:t>
            </a:r>
            <a:r>
              <a:rPr lang="en-US" sz="3600" dirty="0">
                <a:solidFill>
                  <a:srgbClr val="1498C4"/>
                </a:solidFill>
                <a:latin typeface="Times New Roman" panose="02020603050405020304" pitchFamily="18" charset="0"/>
                <a:cs typeface="Times New Roman" panose="02020603050405020304" pitchFamily="18" charset="0"/>
              </a:rPr>
              <a:t>Procedures</a:t>
            </a:r>
            <a:r>
              <a:rPr lang="en-IN" sz="3600" dirty="0">
                <a:solidFill>
                  <a:srgbClr val="1498C4"/>
                </a:solidFill>
                <a:latin typeface="Times New Roman" panose="02020603050405020304" pitchFamily="18" charset="0"/>
                <a:cs typeface="Times New Roman" panose="02020603050405020304" pitchFamily="18" charset="0"/>
              </a:rPr>
              <a:t> Best Practices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5063029"/>
          </a:xfrm>
        </p:spPr>
        <p:txBody>
          <a:bodyPr>
            <a:normAutofit/>
          </a:bodyPr>
          <a:lstStyle/>
          <a:p>
            <a:pPr marL="0" indent="0" algn="l">
              <a:buNone/>
            </a:pPr>
            <a:r>
              <a:rPr lang="en-US" sz="1700" dirty="0">
                <a:latin typeface="Times New Roman" panose="02020603050405020304" pitchFamily="18" charset="0"/>
                <a:cs typeface="Times New Roman" panose="02020603050405020304" pitchFamily="18" charset="0"/>
              </a:rPr>
              <a:t>To maximize the benefits of Integration Procedures, follow the best practices whenever possible.</a:t>
            </a:r>
          </a:p>
          <a:p>
            <a:pPr marL="0" indent="0" algn="l">
              <a:buNone/>
            </a:pPr>
            <a:endParaRPr lang="en-US" sz="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 Integration Procedures for all data calls to Salesforce.</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 a Response Action for Integration Procedures to trim the data and only return what is needed. For specific trimming strategies.</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 multiple Response Actions with different Execution Conditional Formulas to allow an Integration Procedure to exit early under appropriate conditions.</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Use caching to store frequently accessed, infrequently updated data.</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To run data operations asynchronously, call Integration Procedures using these settings:</a:t>
            </a:r>
          </a:p>
          <a:p>
            <a:pPr marL="542925" algn="l">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Use Future — Use when the calling OmniScript or Integration Procedure doesn't need a response and completion time is not critical.</a:t>
            </a:r>
          </a:p>
          <a:p>
            <a:pPr marL="542925" algn="l">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Invoke Mode: Fire and Forget — Use instead of Use Future when the calling OmniScript must invoke the Integration Procedure immediately.</a:t>
            </a:r>
          </a:p>
          <a:p>
            <a:pPr marL="542925" algn="l">
              <a:buFont typeface="Courier New" panose="02070309020205020404" pitchFamily="49" charset="0"/>
              <a:buChar char="o"/>
            </a:pPr>
            <a:r>
              <a:rPr lang="en-US" sz="1700" dirty="0">
                <a:latin typeface="Times New Roman" panose="02020603050405020304" pitchFamily="18" charset="0"/>
                <a:cs typeface="Times New Roman" panose="02020603050405020304" pitchFamily="18" charset="0"/>
              </a:rPr>
              <a:t>Invoke Mode: Non-Blocking — Use to run the Integration Procedure immediately while continuing the user interaction of the calling OmniScript. A response is returned when the Integration Procedure is complete.</a:t>
            </a:r>
          </a:p>
        </p:txBody>
      </p:sp>
    </p:spTree>
    <p:extLst>
      <p:ext uri="{BB962C8B-B14F-4D97-AF65-F5344CB8AC3E}">
        <p14:creationId xmlns:p14="http://schemas.microsoft.com/office/powerpoint/2010/main" val="398442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34</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Calculation Procedures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DDD258A-7B8A-4C0C-B293-0040A79CE14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658" y="1063904"/>
            <a:ext cx="9725196" cy="5120715"/>
          </a:xfrm>
          <a:prstGeom prst="rect">
            <a:avLst/>
          </a:prstGeom>
          <a:noFill/>
          <a:ln>
            <a:noFill/>
          </a:ln>
        </p:spPr>
      </p:pic>
    </p:spTree>
    <p:extLst>
      <p:ext uri="{BB962C8B-B14F-4D97-AF65-F5344CB8AC3E}">
        <p14:creationId xmlns:p14="http://schemas.microsoft.com/office/powerpoint/2010/main" val="3059118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35</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Calculation Matrix and Procedures</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757AA67-90EB-419F-B030-BE0BB27EE1C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03434" y="1106432"/>
            <a:ext cx="9785131" cy="5035659"/>
          </a:xfrm>
          <a:prstGeom prst="rect">
            <a:avLst/>
          </a:prstGeom>
          <a:noFill/>
          <a:ln>
            <a:noFill/>
          </a:ln>
        </p:spPr>
      </p:pic>
    </p:spTree>
    <p:extLst>
      <p:ext uri="{BB962C8B-B14F-4D97-AF65-F5344CB8AC3E}">
        <p14:creationId xmlns:p14="http://schemas.microsoft.com/office/powerpoint/2010/main" val="11947301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36</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IN" sz="3600" dirty="0">
                <a:solidFill>
                  <a:srgbClr val="1498C4"/>
                </a:solidFill>
                <a:latin typeface="Times New Roman" panose="02020603050405020304" pitchFamily="18" charset="0"/>
                <a:cs typeface="Times New Roman" panose="02020603050405020304" pitchFamily="18" charset="0"/>
              </a:rPr>
              <a:t>IDX Workbench</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pPr marL="0" indent="0" algn="l">
              <a:buNone/>
            </a:pPr>
            <a:r>
              <a:rPr lang="en-US" sz="1700" dirty="0">
                <a:latin typeface="Times New Roman" panose="02020603050405020304" pitchFamily="18" charset="0"/>
                <a:cs typeface="Times New Roman" panose="02020603050405020304" pitchFamily="18" charset="0"/>
              </a:rPr>
              <a:t>IDX Workbench is a desktop application that enables you to migrate </a:t>
            </a:r>
            <a:r>
              <a:rPr lang="en-US" sz="1700" dirty="0" err="1">
                <a:latin typeface="Times New Roman" panose="02020603050405020304" pitchFamily="18" charset="0"/>
                <a:cs typeface="Times New Roman" panose="02020603050405020304" pitchFamily="18" charset="0"/>
              </a:rPr>
              <a:t>OmniStudio</a:t>
            </a:r>
            <a:r>
              <a:rPr lang="en-US" sz="1700" dirty="0">
                <a:latin typeface="Times New Roman" panose="02020603050405020304" pitchFamily="18" charset="0"/>
                <a:cs typeface="Times New Roman" panose="02020603050405020304" pitchFamily="18" charset="0"/>
              </a:rPr>
              <a:t> DataPacks and Salesforce metadata.</a:t>
            </a:r>
          </a:p>
          <a:p>
            <a:pPr marL="0" indent="0" algn="l">
              <a:buNone/>
            </a:pPr>
            <a:r>
              <a:rPr lang="en-US" sz="1700" dirty="0">
                <a:latin typeface="Times New Roman" panose="02020603050405020304" pitchFamily="18" charset="0"/>
                <a:cs typeface="Times New Roman" panose="02020603050405020304" pitchFamily="18" charset="0"/>
              </a:rPr>
              <a:t>Migrations are supported:</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From one Vlocity org to another</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From a Vlocity org to a Git repository</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From a Git repository to a Vlocity org</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From the Vlocity Process Library to a Vlocity org</a:t>
            </a:r>
          </a:p>
          <a:p>
            <a:pPr algn="l">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From a JSON file to a Git repository or a Vlocity org</a:t>
            </a:r>
          </a:p>
          <a:p>
            <a:pPr marL="0" indent="0" algn="just">
              <a:buNone/>
            </a:pPr>
            <a:r>
              <a:rPr lang="en-US" sz="1700" dirty="0">
                <a:latin typeface="Times New Roman" panose="02020603050405020304" pitchFamily="18" charset="0"/>
                <a:cs typeface="Times New Roman" panose="02020603050405020304" pitchFamily="18" charset="0"/>
              </a:rPr>
              <a:t>Components are packaged as DataPacks, which are optimized for source control and deployment to other orgs. For example, you can develop apps on a dedicated development org, then use IDX Workbench to deploy them to a QA org until they’re ready for use in production, and then deploy from your QA org to production orgs.</a:t>
            </a:r>
          </a:p>
          <a:p>
            <a:pPr marL="0" indent="0" algn="just">
              <a:buNone/>
            </a:pPr>
            <a:r>
              <a:rPr lang="en-US" sz="1700" dirty="0">
                <a:latin typeface="Times New Roman" panose="02020603050405020304" pitchFamily="18" charset="0"/>
                <a:cs typeface="Times New Roman" panose="02020603050405020304" pitchFamily="18" charset="0"/>
              </a:rPr>
              <a:t>When you choose a component for migration, IDX Workbench ensures that its dependent components are included. For example, if you migrate an OmniScript that requires a DataRaptor, that DataRaptor is packaged for migration with the OmniScript.</a:t>
            </a:r>
          </a:p>
          <a:p>
            <a:pPr marL="0" indent="0" algn="just">
              <a:buNone/>
            </a:pPr>
            <a:r>
              <a:rPr lang="en-US" sz="1700" dirty="0">
                <a:latin typeface="Times New Roman" panose="02020603050405020304" pitchFamily="18" charset="0"/>
                <a:cs typeface="Times New Roman" panose="02020603050405020304" pitchFamily="18" charset="0"/>
              </a:rPr>
              <a:t>In IDX Workbench, you define the source org or repository, the target org or repository, and the components to be migrated. You must create this definition before you can perform a migration. Migration is one way, from source to target. Source components overwrite target components of the same name and type.</a:t>
            </a:r>
          </a:p>
        </p:txBody>
      </p:sp>
    </p:spTree>
    <p:extLst>
      <p:ext uri="{BB962C8B-B14F-4D97-AF65-F5344CB8AC3E}">
        <p14:creationId xmlns:p14="http://schemas.microsoft.com/office/powerpoint/2010/main" val="3016123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37</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600" dirty="0" err="1">
                <a:solidFill>
                  <a:srgbClr val="1498C4"/>
                </a:solidFill>
                <a:latin typeface="Times New Roman" panose="02020603050405020304" pitchFamily="18" charset="0"/>
                <a:cs typeface="Times New Roman" panose="02020603050405020304" pitchFamily="18" charset="0"/>
              </a:rPr>
              <a:t>Vlocity</a:t>
            </a:r>
            <a:r>
              <a:rPr lang="en-US" sz="3600" dirty="0">
                <a:latin typeface="Times New Roman" panose="02020603050405020304" pitchFamily="18" charset="0"/>
                <a:cs typeface="Times New Roman" panose="02020603050405020304" pitchFamily="18" charset="0"/>
              </a:rPr>
              <a:t> </a:t>
            </a:r>
            <a:r>
              <a:rPr lang="en-US" sz="3600" dirty="0">
                <a:solidFill>
                  <a:srgbClr val="1498C4"/>
                </a:solidFill>
                <a:latin typeface="Times New Roman" panose="02020603050405020304" pitchFamily="18" charset="0"/>
                <a:cs typeface="Times New Roman" panose="02020603050405020304" pitchFamily="18" charset="0"/>
              </a:rPr>
              <a:t>Industry</a:t>
            </a:r>
            <a:r>
              <a:rPr lang="en-US" sz="3600" dirty="0">
                <a:latin typeface="Times New Roman" panose="02020603050405020304" pitchFamily="18" charset="0"/>
                <a:cs typeface="Times New Roman" panose="02020603050405020304" pitchFamily="18" charset="0"/>
              </a:rPr>
              <a:t> </a:t>
            </a:r>
            <a:r>
              <a:rPr lang="en-US" sz="3600" dirty="0">
                <a:solidFill>
                  <a:srgbClr val="1498C4"/>
                </a:solidFill>
                <a:latin typeface="Times New Roman" panose="02020603050405020304" pitchFamily="18" charset="0"/>
                <a:cs typeface="Times New Roman" panose="02020603050405020304" pitchFamily="18" charset="0"/>
              </a:rPr>
              <a:t>Process</a:t>
            </a:r>
            <a:r>
              <a:rPr lang="en-US" sz="3600" dirty="0">
                <a:latin typeface="Times New Roman" panose="02020603050405020304" pitchFamily="18" charset="0"/>
                <a:cs typeface="Times New Roman" panose="02020603050405020304" pitchFamily="18" charset="0"/>
              </a:rPr>
              <a:t> </a:t>
            </a:r>
            <a:r>
              <a:rPr lang="en-US" sz="3600" dirty="0">
                <a:solidFill>
                  <a:srgbClr val="1498C4"/>
                </a:solidFill>
                <a:latin typeface="Times New Roman" panose="02020603050405020304" pitchFamily="18" charset="0"/>
                <a:cs typeface="Times New Roman" panose="02020603050405020304" pitchFamily="18" charset="0"/>
              </a:rPr>
              <a:t>Library</a:t>
            </a:r>
            <a:r>
              <a:rPr lang="en-US" sz="3600" dirty="0">
                <a:latin typeface="Times New Roman" panose="02020603050405020304" pitchFamily="18" charset="0"/>
                <a:cs typeface="Times New Roman" panose="02020603050405020304" pitchFamily="18" charset="0"/>
              </a:rPr>
              <a:t> </a:t>
            </a:r>
            <a:r>
              <a:rPr lang="en-US" sz="3600" dirty="0">
                <a:solidFill>
                  <a:srgbClr val="1498C4"/>
                </a:solidFill>
                <a:latin typeface="Times New Roman" panose="02020603050405020304" pitchFamily="18" charset="0"/>
                <a:cs typeface="Times New Roman" panose="02020603050405020304" pitchFamily="18" charset="0"/>
              </a:rPr>
              <a:t>and</a:t>
            </a:r>
            <a:r>
              <a:rPr lang="en-US" sz="3600" dirty="0">
                <a:latin typeface="Times New Roman" panose="02020603050405020304" pitchFamily="18" charset="0"/>
                <a:cs typeface="Times New Roman" panose="02020603050405020304" pitchFamily="18" charset="0"/>
              </a:rPr>
              <a:t> </a:t>
            </a:r>
            <a:r>
              <a:rPr lang="en-US" sz="3600" dirty="0">
                <a:solidFill>
                  <a:srgbClr val="1498C4"/>
                </a:solidFill>
                <a:latin typeface="Times New Roman" panose="02020603050405020304" pitchFamily="18" charset="0"/>
                <a:cs typeface="Times New Roman" panose="02020603050405020304" pitchFamily="18" charset="0"/>
              </a:rPr>
              <a:t>Data</a:t>
            </a:r>
            <a:r>
              <a:rPr lang="en-US" sz="3600" dirty="0">
                <a:latin typeface="Times New Roman" panose="02020603050405020304" pitchFamily="18" charset="0"/>
                <a:cs typeface="Times New Roman" panose="02020603050405020304" pitchFamily="18" charset="0"/>
              </a:rPr>
              <a:t> </a:t>
            </a:r>
            <a:r>
              <a:rPr lang="en-US" sz="3600" dirty="0">
                <a:solidFill>
                  <a:srgbClr val="1498C4"/>
                </a:solidFill>
                <a:latin typeface="Times New Roman" panose="02020603050405020304" pitchFamily="18" charset="0"/>
                <a:cs typeface="Times New Roman" panose="02020603050405020304" pitchFamily="18" charset="0"/>
              </a:rPr>
              <a:t>Packs</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8F4EF2C-5806-4DD8-96D6-577A8DCE4F6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483" y="1002277"/>
            <a:ext cx="9656369" cy="5204848"/>
          </a:xfrm>
          <a:prstGeom prst="rect">
            <a:avLst/>
          </a:prstGeom>
          <a:noFill/>
          <a:ln>
            <a:noFill/>
          </a:ln>
        </p:spPr>
      </p:pic>
    </p:spTree>
    <p:extLst>
      <p:ext uri="{BB962C8B-B14F-4D97-AF65-F5344CB8AC3E}">
        <p14:creationId xmlns:p14="http://schemas.microsoft.com/office/powerpoint/2010/main" val="2342587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38</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
            <a:ext cx="9420225" cy="914400"/>
          </a:xfrm>
        </p:spPr>
        <p:txBody>
          <a:bodyPr>
            <a:noAutofit/>
          </a:bodyPr>
          <a:lstStyle/>
          <a:p>
            <a:r>
              <a:rPr lang="en-US" sz="3000" dirty="0" err="1">
                <a:solidFill>
                  <a:srgbClr val="1498C4"/>
                </a:solidFill>
                <a:latin typeface="Times New Roman" panose="02020603050405020304" pitchFamily="18" charset="0"/>
                <a:cs typeface="Times New Roman" panose="02020603050405020304" pitchFamily="18" charset="0"/>
              </a:rPr>
              <a:t>Vlocity</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Industry</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Process</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Library</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and</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Data</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Packs</a:t>
            </a:r>
            <a:r>
              <a:rPr lang="en-US" sz="3000" dirty="0"/>
              <a:t> </a:t>
            </a:r>
            <a:r>
              <a:rPr lang="en-US" sz="3000" dirty="0">
                <a:solidFill>
                  <a:srgbClr val="1498C4"/>
                </a:solidFill>
                <a:latin typeface="Times New Roman" panose="02020603050405020304" pitchFamily="18" charset="0"/>
                <a:cs typeface="Times New Roman" panose="02020603050405020304" pitchFamily="18" charset="0"/>
              </a:rPr>
              <a:t>(Cont..)</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696701" cy="4867273"/>
          </a:xfrm>
        </p:spPr>
        <p:txBody>
          <a:bodyPr>
            <a:normAutofit/>
          </a:bodyPr>
          <a:lstStyle/>
          <a:p>
            <a:endParaRPr lang="en-IN" sz="1800" dirty="0">
              <a:latin typeface="Times New Roman" panose="02020603050405020304" pitchFamily="18" charset="0"/>
              <a:cs typeface="Times New Roman" panose="02020603050405020304" pitchFamily="18" charset="0"/>
            </a:endParaRPr>
          </a:p>
          <a:p>
            <a:endParaRPr lang="en-IN"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l"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AADBAE5-B7F7-4D59-8A0B-8294F2EB27A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8308" y="1117548"/>
            <a:ext cx="9567879" cy="5013428"/>
          </a:xfrm>
          <a:prstGeom prst="rect">
            <a:avLst/>
          </a:prstGeom>
          <a:noFill/>
          <a:ln>
            <a:noFill/>
          </a:ln>
        </p:spPr>
      </p:pic>
    </p:spTree>
    <p:extLst>
      <p:ext uri="{BB962C8B-B14F-4D97-AF65-F5344CB8AC3E}">
        <p14:creationId xmlns:p14="http://schemas.microsoft.com/office/powerpoint/2010/main" val="816606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D92EE1-D113-4F7E-9065-C796B79E3C70}"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2022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Post Training</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normAutofit/>
          </a:bodyPr>
          <a:lstStyle/>
          <a:p>
            <a:pPr marL="0" indent="0">
              <a:buNone/>
            </a:pPr>
            <a:r>
              <a:rPr lang="en-IN" sz="1900" dirty="0">
                <a:solidFill>
                  <a:srgbClr val="1498C4"/>
                </a:solidFill>
                <a:latin typeface="Times New Roman" panose="02020603050405020304" pitchFamily="18" charset="0"/>
                <a:cs typeface="Times New Roman" panose="02020603050405020304" pitchFamily="18" charset="0"/>
              </a:rPr>
              <a:t>Support</a:t>
            </a:r>
          </a:p>
          <a:p>
            <a:pPr marL="0" indent="0" algn="just">
              <a:buNone/>
            </a:pPr>
            <a:r>
              <a:rPr lang="en-IN" sz="1800" dirty="0">
                <a:solidFill>
                  <a:srgbClr val="313537"/>
                </a:solidFill>
                <a:latin typeface="Times New Roman" panose="02020603050405020304" pitchFamily="18" charset="0"/>
                <a:cs typeface="Times New Roman" panose="02020603050405020304" pitchFamily="18" charset="0"/>
              </a:rPr>
              <a:t>Upon Training Completion we will continue to provide support for the next 10 days on any queries raised via email to the trainer </a:t>
            </a:r>
            <a:r>
              <a:rPr lang="en-IN" sz="1900" dirty="0">
                <a:solidFill>
                  <a:srgbClr val="1498C4"/>
                </a:solidFill>
                <a:latin typeface="Times New Roman" panose="02020603050405020304" pitchFamily="18" charset="0"/>
                <a:cs typeface="Times New Roman" panose="02020603050405020304" pitchFamily="18" charset="0"/>
              </a:rPr>
              <a:t>(rajav@ideahelix.com)</a:t>
            </a:r>
            <a:r>
              <a:rPr lang="en-IN" sz="1900" dirty="0">
                <a:latin typeface="Times New Roman" panose="02020603050405020304" pitchFamily="18" charset="0"/>
                <a:cs typeface="Times New Roman" panose="02020603050405020304" pitchFamily="18" charset="0"/>
              </a:rPr>
              <a:t>.</a:t>
            </a:r>
            <a:r>
              <a:rPr lang="en-IN" sz="1900" dirty="0">
                <a:solidFill>
                  <a:srgbClr val="1498C4"/>
                </a:solidFill>
                <a:latin typeface="Times New Roman" panose="02020603050405020304" pitchFamily="18" charset="0"/>
                <a:cs typeface="Times New Roman" panose="02020603050405020304" pitchFamily="18" charset="0"/>
              </a:rPr>
              <a:t> </a:t>
            </a:r>
            <a:r>
              <a:rPr lang="en-US" sz="1800" dirty="0">
                <a:solidFill>
                  <a:srgbClr val="313537"/>
                </a:solidFill>
                <a:latin typeface="Times New Roman" panose="02020603050405020304" pitchFamily="18" charset="0"/>
                <a:cs typeface="Times New Roman" panose="02020603050405020304" pitchFamily="18" charset="0"/>
              </a:rPr>
              <a:t>The Training team will assist in completing the Lab Exercises given during the training till end of support.</a:t>
            </a:r>
          </a:p>
          <a:p>
            <a:pPr marL="0" indent="0" algn="just">
              <a:buNone/>
            </a:pPr>
            <a:endParaRPr lang="en-US" sz="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The support team will constantly ensure the assignments are completed on time and the participants are ready for the next session.</a:t>
            </a:r>
          </a:p>
          <a:p>
            <a:pPr marL="0" indent="0">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900" dirty="0">
                <a:solidFill>
                  <a:srgbClr val="1498C4"/>
                </a:solidFill>
                <a:latin typeface="Times New Roman" panose="02020603050405020304" pitchFamily="18" charset="0"/>
                <a:cs typeface="Times New Roman" panose="02020603050405020304" pitchFamily="18" charset="0"/>
              </a:rPr>
              <a:t>Exam Registration</a:t>
            </a: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Kindly create a user login in the below website and register for the “</a:t>
            </a:r>
            <a:r>
              <a:rPr lang="en-IN" sz="1800" dirty="0">
                <a:solidFill>
                  <a:srgbClr val="313537"/>
                </a:solidFill>
                <a:latin typeface="Times New Roman" panose="02020603050405020304" pitchFamily="18" charset="0"/>
                <a:cs typeface="Times New Roman" panose="02020603050405020304" pitchFamily="18" charset="0"/>
              </a:rPr>
              <a:t>Salesforce Certified </a:t>
            </a:r>
            <a:r>
              <a:rPr lang="en-IN" sz="1800" dirty="0" err="1">
                <a:solidFill>
                  <a:srgbClr val="313537"/>
                </a:solidFill>
                <a:latin typeface="Times New Roman" panose="02020603050405020304" pitchFamily="18" charset="0"/>
                <a:cs typeface="Times New Roman" panose="02020603050405020304" pitchFamily="18" charset="0"/>
              </a:rPr>
              <a:t>OmniStudio</a:t>
            </a:r>
            <a:r>
              <a:rPr lang="en-IN" sz="1800" dirty="0">
                <a:solidFill>
                  <a:srgbClr val="313537"/>
                </a:solidFill>
                <a:latin typeface="Times New Roman" panose="02020603050405020304" pitchFamily="18" charset="0"/>
                <a:cs typeface="Times New Roman" panose="02020603050405020304" pitchFamily="18" charset="0"/>
              </a:rPr>
              <a:t> Developer (WI22)</a:t>
            </a:r>
            <a:r>
              <a:rPr lang="en-US" sz="1800" dirty="0">
                <a:solidFill>
                  <a:srgbClr val="313537"/>
                </a:solidFill>
                <a:latin typeface="Times New Roman" panose="02020603050405020304" pitchFamily="18" charset="0"/>
                <a:cs typeface="Times New Roman" panose="02020603050405020304" pitchFamily="18" charset="0"/>
              </a:rPr>
              <a:t>” Exam.</a:t>
            </a:r>
          </a:p>
          <a:p>
            <a:pPr marL="0" indent="0" algn="just">
              <a:buNone/>
            </a:pPr>
            <a:endParaRPr lang="en-US" sz="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900" dirty="0">
                <a:solidFill>
                  <a:srgbClr val="1498C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https://www.webassessor.com/</a:t>
            </a:r>
            <a:endParaRPr lang="en-US" sz="1900" dirty="0">
              <a:solidFill>
                <a:srgbClr val="1498C4"/>
              </a:solidFill>
              <a:latin typeface="Times New Roman" panose="02020603050405020304" pitchFamily="18" charset="0"/>
              <a:cs typeface="Times New Roman" panose="02020603050405020304" pitchFamily="18" charset="0"/>
            </a:endParaRPr>
          </a:p>
          <a:p>
            <a:pPr marL="0" indent="0">
              <a:buNone/>
            </a:pPr>
            <a:endParaRPr lang="en-US" sz="1800" dirty="0">
              <a:solidFill>
                <a:srgbClr val="3135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1546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D92EE1-D113-4F7E-9065-C796B79E3C70}"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2022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3600" dirty="0">
                <a:solidFill>
                  <a:srgbClr val="1498C4"/>
                </a:solidFill>
                <a:latin typeface="Times New Roman" panose="02020603050405020304" pitchFamily="18" charset="0"/>
                <a:cs typeface="Times New Roman" panose="02020603050405020304" pitchFamily="18" charset="0"/>
              </a:rPr>
              <a:t>Introduction (Overview and Intended Audience)</a:t>
            </a:r>
            <a:endParaRPr lang="en-US" sz="36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normAutofit/>
          </a:bodyPr>
          <a:lstStyle/>
          <a:p>
            <a:pPr marL="0" indent="0" algn="just" fontAlgn="base">
              <a:lnSpc>
                <a:spcPct val="107000"/>
              </a:lnSpc>
              <a:buNone/>
              <a:tabLst>
                <a:tab pos="457200" algn="l"/>
              </a:tabLst>
            </a:pPr>
            <a:r>
              <a:rPr lang="en-IN" sz="1800" dirty="0">
                <a:solidFill>
                  <a:srgbClr val="1498C4"/>
                </a:solidFill>
                <a:latin typeface="Times New Roman" panose="02020603050405020304" pitchFamily="18" charset="0"/>
                <a:cs typeface="Times New Roman" panose="02020603050405020304" pitchFamily="18" charset="0"/>
              </a:rPr>
              <a:t>Overview</a:t>
            </a:r>
            <a:endParaRPr lang="en-US" sz="1800" dirty="0">
              <a:solidFill>
                <a:srgbClr val="1498C4"/>
              </a:solidFill>
              <a:latin typeface="Times New Roman" panose="02020603050405020304" pitchFamily="18" charset="0"/>
              <a:cs typeface="Times New Roman" panose="02020603050405020304" pitchFamily="18" charset="0"/>
            </a:endParaRPr>
          </a:p>
          <a:p>
            <a:pPr marL="0" indent="0" algn="just" fontAlgn="base">
              <a:lnSpc>
                <a:spcPct val="107000"/>
              </a:lnSpc>
              <a:buNone/>
              <a:tabLst>
                <a:tab pos="457200" algn="l"/>
              </a:tabLst>
            </a:pPr>
            <a:r>
              <a:rPr lang="en-US" sz="1800" dirty="0">
                <a:solidFill>
                  <a:srgbClr val="313537"/>
                </a:solidFill>
                <a:latin typeface="Times New Roman" panose="02020603050405020304" pitchFamily="18" charset="0"/>
                <a:cs typeface="Times New Roman" panose="02020603050405020304" pitchFamily="18" charset="0"/>
              </a:rPr>
              <a:t>Discover how to develop engaging, digital-first guided experiences using OmniStudio tools. In this class, our OmniStudio experts will show you how to use FlexCards, OmniScripts, and the OmniStudio Interaction Console to configure applications that elevate the user experience. You’ll learn how to retrieve and transform internal and external data using declarative OmniStudio data tools to get a 360-degree view of customer accounts, empowering you to quickly deliver high-quality, consumer-grade experiences that your users expect.</a:t>
            </a:r>
            <a:endParaRPr lang="en-IN" sz="1800" dirty="0">
              <a:solidFill>
                <a:srgbClr val="313537"/>
              </a:solidFill>
              <a:latin typeface="Times New Roman" panose="02020603050405020304" pitchFamily="18" charset="0"/>
              <a:cs typeface="Times New Roman" panose="02020603050405020304" pitchFamily="18" charset="0"/>
            </a:endParaRPr>
          </a:p>
          <a:p>
            <a:pPr marL="0" indent="0" fontAlgn="base">
              <a:lnSpc>
                <a:spcPct val="107000"/>
              </a:lnSpc>
              <a:buNone/>
              <a:tabLst>
                <a:tab pos="457200" algn="l"/>
              </a:tabLst>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fontAlgn="base">
              <a:lnSpc>
                <a:spcPct val="107000"/>
              </a:lnSpc>
              <a:buNone/>
              <a:tabLst>
                <a:tab pos="457200" algn="l"/>
              </a:tabLst>
            </a:pPr>
            <a:r>
              <a:rPr lang="en-US" sz="1800" dirty="0">
                <a:solidFill>
                  <a:srgbClr val="1498C4"/>
                </a:solidFill>
                <a:latin typeface="Times New Roman" panose="02020603050405020304" pitchFamily="18" charset="0"/>
                <a:cs typeface="Times New Roman" panose="02020603050405020304" pitchFamily="18" charset="0"/>
              </a:rPr>
              <a:t>Who should take this course?</a:t>
            </a: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This course is designed for platform developers, UI developers, solution architects, and technical architects who are responsible for the setup, configuration, or maintenance of OmniStudio applications or Salesforce Industry Cloud apps. This class is recommended for anyone looking to earn their </a:t>
            </a:r>
            <a:r>
              <a:rPr lang="en-US" sz="1800" dirty="0">
                <a:solidFill>
                  <a:srgbClr val="1498C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Salesforce Certified OmniStudio Developer credential</a:t>
            </a:r>
            <a:r>
              <a:rPr lang="en-US" sz="1800" dirty="0">
                <a:solidFill>
                  <a:srgbClr val="313537"/>
                </a:solidFill>
                <a:latin typeface="Times New Roman" panose="02020603050405020304" pitchFamily="18" charset="0"/>
                <a:cs typeface="Times New Roman" panose="02020603050405020304" pitchFamily="18" charset="0"/>
              </a:rPr>
              <a:t>.</a:t>
            </a:r>
          </a:p>
          <a:p>
            <a:pPr marL="0" indent="0" algn="just">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The training will happen in both Theoretical and Practical way via Demo and work assignments will be handed out at the end of each session to be completed by the participants before each next session.</a:t>
            </a:r>
          </a:p>
        </p:txBody>
      </p:sp>
    </p:spTree>
    <p:extLst>
      <p:ext uri="{BB962C8B-B14F-4D97-AF65-F5344CB8AC3E}">
        <p14:creationId xmlns:p14="http://schemas.microsoft.com/office/powerpoint/2010/main" val="1507174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62FFE1-4F72-4314-8DA7-D1AF17A3F1A8}"/>
              </a:ext>
            </a:extLst>
          </p:cNvPr>
          <p:cNvSpPr>
            <a:spLocks noGrp="1"/>
          </p:cNvSpPr>
          <p:nvPr>
            <p:ph type="ftr" sz="quarter" idx="11"/>
          </p:nvPr>
        </p:nvSpPr>
        <p:spPr/>
        <p:txBody>
          <a:bodyPr/>
          <a:lstStyle/>
          <a:p>
            <a:r>
              <a:rPr lang="en-IN" dirty="0"/>
              <a:t>© 2022 Idea Helix Inc - Confidential</a:t>
            </a:r>
          </a:p>
        </p:txBody>
      </p:sp>
      <p:sp>
        <p:nvSpPr>
          <p:cNvPr id="5" name="Slide Number Placeholder 4">
            <a:extLst>
              <a:ext uri="{FF2B5EF4-FFF2-40B4-BE49-F238E27FC236}">
                <a16:creationId xmlns:a16="http://schemas.microsoft.com/office/drawing/2014/main" id="{00C0D0CC-7916-4B2F-94C3-AEB55E966A07}"/>
              </a:ext>
            </a:extLst>
          </p:cNvPr>
          <p:cNvSpPr>
            <a:spLocks noGrp="1"/>
          </p:cNvSpPr>
          <p:nvPr>
            <p:ph type="sldNum" sz="quarter" idx="12"/>
          </p:nvPr>
        </p:nvSpPr>
        <p:spPr/>
        <p:txBody>
          <a:bodyPr/>
          <a:lstStyle/>
          <a:p>
            <a:fld id="{B1D92EE1-D113-4F7E-9065-C796B79E3C70}" type="slidenum">
              <a:rPr lang="en-IN" smtClean="0"/>
              <a:t>40</a:t>
            </a:fld>
            <a:endParaRPr lang="en-IN"/>
          </a:p>
        </p:txBody>
      </p:sp>
      <p:sp>
        <p:nvSpPr>
          <p:cNvPr id="6" name="TextBox 5">
            <a:extLst>
              <a:ext uri="{FF2B5EF4-FFF2-40B4-BE49-F238E27FC236}">
                <a16:creationId xmlns:a16="http://schemas.microsoft.com/office/drawing/2014/main" id="{D725292D-5806-47CD-9E6D-0BA0031807BC}"/>
              </a:ext>
            </a:extLst>
          </p:cNvPr>
          <p:cNvSpPr txBox="1"/>
          <p:nvPr/>
        </p:nvSpPr>
        <p:spPr>
          <a:xfrm>
            <a:off x="904875" y="2996595"/>
            <a:ext cx="4114801" cy="1323439"/>
          </a:xfrm>
          <a:prstGeom prst="rect">
            <a:avLst/>
          </a:prstGeom>
          <a:noFill/>
        </p:spPr>
        <p:txBody>
          <a:bodyPr wrap="square" rtlCol="0">
            <a:spAutoFit/>
          </a:bodyPr>
          <a:lstStyle/>
          <a:p>
            <a:r>
              <a:rPr lang="en-IN" sz="8000" dirty="0">
                <a:solidFill>
                  <a:srgbClr val="24CDE0"/>
                </a:solidFill>
                <a:latin typeface="Brush Script MT" panose="03060802040406070304" pitchFamily="66" charset="0"/>
              </a:rPr>
              <a:t>Thank You</a:t>
            </a:r>
          </a:p>
        </p:txBody>
      </p:sp>
    </p:spTree>
    <p:extLst>
      <p:ext uri="{BB962C8B-B14F-4D97-AF65-F5344CB8AC3E}">
        <p14:creationId xmlns:p14="http://schemas.microsoft.com/office/powerpoint/2010/main" val="3522007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D92EE1-D113-4F7E-9065-C796B79E3C70}"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2022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514113" cy="873125"/>
          </a:xfrm>
        </p:spPr>
        <p:txBody>
          <a:bodyPr>
            <a:normAutofit fontScale="90000"/>
          </a:bodyPr>
          <a:lstStyle/>
          <a:p>
            <a:r>
              <a:rPr lang="en-IN" sz="4000" dirty="0">
                <a:solidFill>
                  <a:srgbClr val="1498C4"/>
                </a:solidFill>
                <a:latin typeface="Times New Roman" panose="02020603050405020304" pitchFamily="18" charset="0"/>
                <a:cs typeface="Times New Roman" panose="02020603050405020304" pitchFamily="18" charset="0"/>
              </a:rPr>
              <a:t>Difference between OS Consultant and Developer</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normAutofit/>
          </a:bodyPr>
          <a:lstStyle/>
          <a:p>
            <a:pPr marL="0" indent="0" algn="just">
              <a:buNone/>
            </a:pPr>
            <a:r>
              <a:rPr lang="en-US" sz="1800" dirty="0">
                <a:solidFill>
                  <a:srgbClr val="1498C4"/>
                </a:solidFill>
                <a:latin typeface="Times New Roman" panose="02020603050405020304" pitchFamily="18" charset="0"/>
                <a:cs typeface="Times New Roman" panose="02020603050405020304" pitchFamily="18" charset="0"/>
              </a:rPr>
              <a:t>Omnistudio Consultant:</a:t>
            </a:r>
          </a:p>
          <a:p>
            <a:pPr marL="0" indent="0" algn="just">
              <a:buNone/>
            </a:pPr>
            <a:endParaRPr lang="en-US" sz="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The Salesforce OmniStudio Consultant credential is intended for individuals who have experience consulting on building cloud applications using OmniStudio tools in a customer-facing role. Candidates able to explain the purpose of OmniStudio tools and can design solutions using OmniStudio tools that meet customer business requirements, are maintainable and scalable, and contribute to long-term customer success.</a:t>
            </a:r>
          </a:p>
          <a:p>
            <a:pPr marL="0" indent="0" algn="just">
              <a:buNone/>
            </a:pPr>
            <a:r>
              <a:rPr lang="en-US" sz="1800" dirty="0">
                <a:solidFill>
                  <a:srgbClr val="1498C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More Info</a:t>
            </a:r>
            <a:endParaRPr lang="en-US" sz="1800" dirty="0">
              <a:solidFill>
                <a:srgbClr val="1498C4"/>
              </a:solidFill>
              <a:latin typeface="Times New Roman" panose="02020603050405020304" pitchFamily="18" charset="0"/>
              <a:cs typeface="Times New Roman" panose="02020603050405020304" pitchFamily="18" charset="0"/>
            </a:endParaRPr>
          </a:p>
          <a:p>
            <a:pPr marL="0" indent="0" algn="just">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IN" sz="1800" dirty="0">
                <a:solidFill>
                  <a:srgbClr val="1498C4"/>
                </a:solidFill>
                <a:latin typeface="Times New Roman" panose="02020603050405020304" pitchFamily="18" charset="0"/>
                <a:cs typeface="Times New Roman" panose="02020603050405020304" pitchFamily="18" charset="0"/>
              </a:rPr>
              <a:t>Omnistudio Developer:</a:t>
            </a:r>
          </a:p>
          <a:p>
            <a:pPr marL="0" indent="0" algn="just">
              <a:buNone/>
            </a:pPr>
            <a:endParaRPr lang="en-IN" sz="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The Salesforce OmniStudio Developer credential is intended for individuals who have knowledge, skills, and experience developing cloud applications using OmniStudio declarative development tools. The Certified OmniStudio Developer is able to design and configure applications using OmniStudio tools, including FlexCards, OmniScripts, Integration Procedures, DataRaptors, Calculation Procedures and Matrices, and Industry Consoles.</a:t>
            </a:r>
          </a:p>
          <a:p>
            <a:pPr marL="0" indent="0" algn="just">
              <a:buNone/>
            </a:pPr>
            <a:r>
              <a:rPr lang="en-US" sz="1800" dirty="0">
                <a:solidFill>
                  <a:srgbClr val="1498C4"/>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More Info</a:t>
            </a:r>
            <a:endParaRPr lang="en-IN" sz="1800" dirty="0">
              <a:solidFill>
                <a:srgbClr val="1498C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204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D92EE1-D113-4F7E-9065-C796B79E3C70}"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2022 IdeaHelix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Course Target - Goal</a:t>
            </a:r>
            <a:endParaRPr lang="en-US" sz="4000" dirty="0">
              <a:solidFill>
                <a:srgbClr val="1498C4"/>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11525250" cy="4867274"/>
          </a:xfrm>
        </p:spPr>
        <p:txBody>
          <a:bodyPr>
            <a:normAutofit/>
          </a:bodyPr>
          <a:lstStyle/>
          <a:p>
            <a:pPr marL="0" indent="0" algn="l">
              <a:buNone/>
            </a:pPr>
            <a:r>
              <a:rPr lang="en-US" sz="1800" dirty="0">
                <a:solidFill>
                  <a:srgbClr val="313537"/>
                </a:solidFill>
                <a:latin typeface="Times New Roman" panose="02020603050405020304" pitchFamily="18" charset="0"/>
                <a:cs typeface="Times New Roman" panose="02020603050405020304" pitchFamily="18" charset="0"/>
              </a:rPr>
              <a:t>When you complete this course, you’ll be able to:</a:t>
            </a:r>
          </a:p>
          <a:p>
            <a:pPr marL="0" indent="0" algn="l">
              <a:buNone/>
            </a:pPr>
            <a:endParaRPr lang="en-US" sz="800" dirty="0">
              <a:solidFill>
                <a:srgbClr val="313537"/>
              </a:solidFill>
              <a:latin typeface="Times New Roman" panose="02020603050405020304" pitchFamily="18" charset="0"/>
              <a:cs typeface="Times New Roman" panose="02020603050405020304" pitchFamily="18" charset="0"/>
            </a:endParaRPr>
          </a:p>
          <a:p>
            <a:pPr algn="l"/>
            <a:r>
              <a:rPr lang="en-US" sz="1800" dirty="0">
                <a:solidFill>
                  <a:srgbClr val="313537"/>
                </a:solidFill>
                <a:latin typeface="Times New Roman" panose="02020603050405020304" pitchFamily="18" charset="0"/>
                <a:cs typeface="Times New Roman" panose="02020603050405020304" pitchFamily="18" charset="0"/>
              </a:rPr>
              <a:t>Create FlexCards and build an OmniStudio Interaction Console to improve customer </a:t>
            </a:r>
            <a:r>
              <a:rPr lang="en-IN" sz="1800" dirty="0">
                <a:solidFill>
                  <a:srgbClr val="313537"/>
                </a:solidFill>
                <a:latin typeface="Times New Roman" panose="02020603050405020304" pitchFamily="18" charset="0"/>
                <a:cs typeface="Times New Roman" panose="02020603050405020304" pitchFamily="18" charset="0"/>
              </a:rPr>
              <a:t>experience.</a:t>
            </a:r>
          </a:p>
          <a:p>
            <a:pPr algn="l"/>
            <a:r>
              <a:rPr lang="en-IN" sz="1800" dirty="0">
                <a:solidFill>
                  <a:srgbClr val="313537"/>
                </a:solidFill>
                <a:latin typeface="Times New Roman" panose="02020603050405020304" pitchFamily="18" charset="0"/>
                <a:cs typeface="Times New Roman" panose="02020603050405020304" pitchFamily="18" charset="0"/>
              </a:rPr>
              <a:t>Create OmniScripts to ensure productive, consistent user engagement.</a:t>
            </a:r>
          </a:p>
          <a:p>
            <a:pPr algn="l"/>
            <a:r>
              <a:rPr lang="en-US" sz="1800" dirty="0">
                <a:solidFill>
                  <a:srgbClr val="313537"/>
                </a:solidFill>
                <a:latin typeface="Times New Roman" panose="02020603050405020304" pitchFamily="18" charset="0"/>
                <a:cs typeface="Times New Roman" panose="02020603050405020304" pitchFamily="18" charset="0"/>
              </a:rPr>
              <a:t>Use Integration Procedures to execute complex operations on the server and incorporate </a:t>
            </a:r>
            <a:r>
              <a:rPr lang="en-IN" sz="1800" dirty="0">
                <a:solidFill>
                  <a:srgbClr val="313537"/>
                </a:solidFill>
                <a:latin typeface="Times New Roman" panose="02020603050405020304" pitchFamily="18" charset="0"/>
                <a:cs typeface="Times New Roman" panose="02020603050405020304" pitchFamily="18" charset="0"/>
              </a:rPr>
              <a:t>external data sources.</a:t>
            </a:r>
          </a:p>
          <a:p>
            <a:pPr algn="l"/>
            <a:r>
              <a:rPr lang="en-US" sz="1800" dirty="0">
                <a:solidFill>
                  <a:srgbClr val="313537"/>
                </a:solidFill>
                <a:latin typeface="Times New Roman" panose="02020603050405020304" pitchFamily="18" charset="0"/>
                <a:cs typeface="Times New Roman" panose="02020603050405020304" pitchFamily="18" charset="0"/>
              </a:rPr>
              <a:t>Create and modify DataRaptors to get data from Salesforce, transform data, and save data </a:t>
            </a:r>
            <a:r>
              <a:rPr lang="en-IN" sz="1800" dirty="0">
                <a:solidFill>
                  <a:srgbClr val="313537"/>
                </a:solidFill>
                <a:latin typeface="Times New Roman" panose="02020603050405020304" pitchFamily="18" charset="0"/>
                <a:cs typeface="Times New Roman" panose="02020603050405020304" pitchFamily="18" charset="0"/>
              </a:rPr>
              <a:t>back to Salesforce.</a:t>
            </a:r>
          </a:p>
          <a:p>
            <a:pPr algn="l"/>
            <a:r>
              <a:rPr lang="en-US" sz="1800" dirty="0">
                <a:solidFill>
                  <a:srgbClr val="313537"/>
                </a:solidFill>
                <a:latin typeface="Times New Roman" panose="02020603050405020304" pitchFamily="18" charset="0"/>
                <a:cs typeface="Times New Roman" panose="02020603050405020304" pitchFamily="18" charset="0"/>
              </a:rPr>
              <a:t>Create Calculation Matrices and Calculation Procedures to execute data lookups and </a:t>
            </a:r>
            <a:r>
              <a:rPr lang="en-IN" sz="1800" dirty="0">
                <a:solidFill>
                  <a:srgbClr val="313537"/>
                </a:solidFill>
                <a:latin typeface="Times New Roman" panose="02020603050405020304" pitchFamily="18" charset="0"/>
                <a:cs typeface="Times New Roman" panose="02020603050405020304" pitchFamily="18" charset="0"/>
              </a:rPr>
              <a:t>calculations.</a:t>
            </a:r>
          </a:p>
          <a:p>
            <a:pPr algn="l"/>
            <a:r>
              <a:rPr lang="en-IN" sz="1800" dirty="0">
                <a:solidFill>
                  <a:srgbClr val="313537"/>
                </a:solidFill>
                <a:latin typeface="Times New Roman" panose="02020603050405020304" pitchFamily="18" charset="0"/>
                <a:cs typeface="Times New Roman" panose="02020603050405020304" pitchFamily="18" charset="0"/>
              </a:rPr>
              <a:t>Migrate </a:t>
            </a:r>
            <a:r>
              <a:rPr lang="en-IN" sz="1800" dirty="0" err="1">
                <a:solidFill>
                  <a:srgbClr val="313537"/>
                </a:solidFill>
                <a:latin typeface="Times New Roman" panose="02020603050405020304" pitchFamily="18" charset="0"/>
                <a:cs typeface="Times New Roman" panose="02020603050405020304" pitchFamily="18" charset="0"/>
              </a:rPr>
              <a:t>Omnistudio</a:t>
            </a:r>
            <a:r>
              <a:rPr lang="en-IN" sz="1800" dirty="0">
                <a:solidFill>
                  <a:srgbClr val="313537"/>
                </a:solidFill>
                <a:latin typeface="Times New Roman" panose="02020603050405020304" pitchFamily="18" charset="0"/>
                <a:cs typeface="Times New Roman" panose="02020603050405020304" pitchFamily="18" charset="0"/>
              </a:rPr>
              <a:t> components from one environment to another using IDX Workbench.</a:t>
            </a:r>
          </a:p>
          <a:p>
            <a:pPr marL="0" indent="0" algn="l">
              <a:buNone/>
            </a:pPr>
            <a:endParaRPr lang="en-IN" sz="1800" dirty="0">
              <a:solidFill>
                <a:srgbClr val="313537"/>
              </a:solidFill>
              <a:latin typeface="Times New Roman" panose="02020603050405020304" pitchFamily="18" charset="0"/>
              <a:cs typeface="Times New Roman" panose="02020603050405020304" pitchFamily="18" charset="0"/>
            </a:endParaRPr>
          </a:p>
          <a:p>
            <a:pPr marL="0" indent="0" algn="l">
              <a:buNone/>
            </a:pPr>
            <a:endParaRPr lang="en-IN" sz="1800" dirty="0">
              <a:solidFill>
                <a:srgbClr val="313537"/>
              </a:solidFill>
              <a:latin typeface="Times New Roman" panose="02020603050405020304" pitchFamily="18" charset="0"/>
              <a:cs typeface="Times New Roman" panose="02020603050405020304" pitchFamily="18" charset="0"/>
            </a:endParaRPr>
          </a:p>
          <a:p>
            <a:pPr marL="0" indent="0" algn="just">
              <a:buNone/>
            </a:pPr>
            <a:r>
              <a:rPr lang="en-US" sz="1800" dirty="0">
                <a:solidFill>
                  <a:srgbClr val="313537"/>
                </a:solidFill>
                <a:latin typeface="Times New Roman" panose="02020603050405020304" pitchFamily="18" charset="0"/>
                <a:cs typeface="Times New Roman" panose="02020603050405020304" pitchFamily="18" charset="0"/>
              </a:rPr>
              <a:t>Request your first </a:t>
            </a:r>
            <a:r>
              <a:rPr lang="en-US" sz="1800" dirty="0" err="1">
                <a:solidFill>
                  <a:srgbClr val="313537"/>
                </a:solidFill>
                <a:latin typeface="Times New Roman" panose="02020603050405020304" pitchFamily="18" charset="0"/>
                <a:cs typeface="Times New Roman" panose="02020603050405020304" pitchFamily="18" charset="0"/>
              </a:rPr>
              <a:t>Omnistudio</a:t>
            </a:r>
            <a:r>
              <a:rPr lang="en-US" sz="1800" dirty="0">
                <a:solidFill>
                  <a:srgbClr val="313537"/>
                </a:solidFill>
                <a:latin typeface="Times New Roman" panose="02020603050405020304" pitchFamily="18" charset="0"/>
                <a:cs typeface="Times New Roman" panose="02020603050405020304" pitchFamily="18" charset="0"/>
              </a:rPr>
              <a:t> Org from the below link, </a:t>
            </a:r>
          </a:p>
          <a:p>
            <a:pPr marL="0" indent="0" algn="just" fontAlgn="base">
              <a:buNone/>
            </a:pPr>
            <a:r>
              <a:rPr lang="en-US" altLang="en-US" sz="1800" dirty="0">
                <a:solidFill>
                  <a:srgbClr val="1498C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https://trailhead.salesforce.com/en/promo/orgs/omnistudiotrails</a:t>
            </a:r>
            <a:r>
              <a:rPr lang="en-US" altLang="en-US" sz="1800" dirty="0">
                <a:solidFill>
                  <a:srgbClr val="1498C4"/>
                </a:solidFill>
                <a:latin typeface="Times New Roman" panose="02020603050405020304" pitchFamily="18" charset="0"/>
                <a:cs typeface="Times New Roman" panose="02020603050405020304" pitchFamily="18" charset="0"/>
              </a:rPr>
              <a:t> </a:t>
            </a:r>
          </a:p>
          <a:p>
            <a:pPr marL="0" indent="0" algn="l">
              <a:buNone/>
            </a:pPr>
            <a:r>
              <a:rPr lang="en-US" sz="1800" dirty="0">
                <a:solidFill>
                  <a:srgbClr val="1498C4"/>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https://vlocitytrial-prod.herokuapp.com/?templateid=SFI_IPQ</a:t>
            </a:r>
            <a:r>
              <a:rPr lang="en-US" sz="1800" dirty="0">
                <a:solidFill>
                  <a:srgbClr val="1498C4"/>
                </a:solidFill>
                <a:latin typeface="Times New Roman" panose="02020603050405020304" pitchFamily="18" charset="0"/>
                <a:cs typeface="Times New Roman" panose="02020603050405020304" pitchFamily="18" charset="0"/>
              </a:rPr>
              <a:t> </a:t>
            </a:r>
            <a:r>
              <a:rPr lang="en-US" sz="1800" dirty="0">
                <a:solidFill>
                  <a:srgbClr val="313537"/>
                </a:solidFill>
                <a:latin typeface="Times New Roman" panose="02020603050405020304" pitchFamily="18" charset="0"/>
                <a:cs typeface="Times New Roman" panose="02020603050405020304" pitchFamily="18" charset="0"/>
              </a:rPr>
              <a:t>(for </a:t>
            </a:r>
            <a:r>
              <a:rPr lang="en-US" sz="1800" dirty="0" err="1">
                <a:solidFill>
                  <a:srgbClr val="313537"/>
                </a:solidFill>
                <a:latin typeface="Times New Roman" panose="02020603050405020304" pitchFamily="18" charset="0"/>
                <a:cs typeface="Times New Roman" panose="02020603050405020304" pitchFamily="18" charset="0"/>
              </a:rPr>
              <a:t>Omnistudio</a:t>
            </a:r>
            <a:r>
              <a:rPr lang="en-US" sz="1800" dirty="0">
                <a:solidFill>
                  <a:srgbClr val="313537"/>
                </a:solidFill>
                <a:latin typeface="Times New Roman" panose="02020603050405020304" pitchFamily="18" charset="0"/>
                <a:cs typeface="Times New Roman" panose="02020603050405020304" pitchFamily="18" charset="0"/>
              </a:rPr>
              <a:t>, CPQ and OM)</a:t>
            </a:r>
          </a:p>
        </p:txBody>
      </p:sp>
    </p:spTree>
    <p:extLst>
      <p:ext uri="{BB962C8B-B14F-4D97-AF65-F5344CB8AC3E}">
        <p14:creationId xmlns:p14="http://schemas.microsoft.com/office/powerpoint/2010/main" val="126272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7</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Vlocity</a:t>
            </a:r>
            <a:r>
              <a:rPr lang="en-US" sz="3200" dirty="0"/>
              <a:t> </a:t>
            </a:r>
            <a:r>
              <a:rPr lang="en-US" sz="4000" dirty="0">
                <a:solidFill>
                  <a:srgbClr val="1498C4"/>
                </a:solidFill>
                <a:latin typeface="Times New Roman" panose="02020603050405020304" pitchFamily="18" charset="0"/>
                <a:cs typeface="Times New Roman" panose="02020603050405020304" pitchFamily="18" charset="0"/>
              </a:rPr>
              <a:t>Architecture</a:t>
            </a:r>
            <a:r>
              <a:rPr lang="en-US" sz="3200" dirty="0"/>
              <a:t> </a:t>
            </a:r>
            <a:r>
              <a:rPr lang="en-US" sz="4000" dirty="0">
                <a:solidFill>
                  <a:srgbClr val="1498C4"/>
                </a:solidFill>
                <a:latin typeface="Times New Roman" panose="02020603050405020304" pitchFamily="18" charset="0"/>
                <a:cs typeface="Times New Roman" panose="02020603050405020304" pitchFamily="18" charset="0"/>
              </a:rPr>
              <a:t>Principles</a:t>
            </a: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5" y="1190626"/>
            <a:ext cx="3638550" cy="4867273"/>
          </a:xfrm>
        </p:spPr>
        <p:txBody>
          <a:bodyPr/>
          <a:lstStyle/>
          <a:p>
            <a:pPr lvl="0" algn="just" fontAlgn="base">
              <a:lnSpc>
                <a:spcPct val="107000"/>
              </a:lnSpc>
              <a:tabLst>
                <a:tab pos="457200" algn="l"/>
              </a:tabLst>
            </a:pPr>
            <a:r>
              <a:rPr lang="en-IN" sz="1800" dirty="0">
                <a:latin typeface="Times New Roman" panose="02020603050405020304" pitchFamily="18" charset="0"/>
                <a:cs typeface="Times New Roman" panose="02020603050405020304" pitchFamily="18" charset="0"/>
              </a:rPr>
              <a:t>It's metadata driven</a:t>
            </a:r>
          </a:p>
          <a:p>
            <a:pPr marL="0" lvl="0" indent="0" algn="just" fontAlgn="base">
              <a:lnSpc>
                <a:spcPct val="107000"/>
              </a:lnSpc>
              <a:buNone/>
              <a:tabLst>
                <a:tab pos="457200" algn="l"/>
              </a:tabLst>
            </a:pPr>
            <a:endParaRPr lang="en-IN" sz="1800" dirty="0">
              <a:solidFill>
                <a:srgbClr val="313537"/>
              </a:solidFill>
              <a:latin typeface="Times New Roman" panose="02020603050405020304" pitchFamily="18" charset="0"/>
              <a:cs typeface="Times New Roman" panose="02020603050405020304" pitchFamily="18" charset="0"/>
            </a:endParaRPr>
          </a:p>
          <a:p>
            <a:pPr lvl="0" algn="just" fontAlgn="base">
              <a:lnSpc>
                <a:spcPct val="107000"/>
              </a:lnSpc>
              <a:tabLst>
                <a:tab pos="457200" algn="l"/>
              </a:tabLst>
            </a:pPr>
            <a:r>
              <a:rPr lang="en-IN" sz="1800" dirty="0">
                <a:latin typeface="Times New Roman" panose="02020603050405020304" pitchFamily="18" charset="0"/>
                <a:cs typeface="Times New Roman" panose="02020603050405020304" pitchFamily="18" charset="0"/>
              </a:rPr>
              <a:t>It's digital first</a:t>
            </a:r>
          </a:p>
          <a:p>
            <a:pPr marL="0" lvl="0" indent="0" algn="just" fontAlgn="base">
              <a:lnSpc>
                <a:spcPct val="107000"/>
              </a:lnSpc>
              <a:buNone/>
              <a:tabLst>
                <a:tab pos="457200" algn="l"/>
              </a:tabLst>
            </a:pPr>
            <a:endParaRPr lang="en-IN" sz="1800" dirty="0">
              <a:latin typeface="Times New Roman" panose="02020603050405020304" pitchFamily="18" charset="0"/>
              <a:cs typeface="Times New Roman" panose="02020603050405020304" pitchFamily="18" charset="0"/>
            </a:endParaRPr>
          </a:p>
          <a:p>
            <a:pPr lvl="0" algn="just" fontAlgn="base">
              <a:lnSpc>
                <a:spcPct val="107000"/>
              </a:lnSpc>
              <a:tabLst>
                <a:tab pos="457200" algn="l"/>
              </a:tabLst>
            </a:pPr>
            <a:r>
              <a:rPr lang="en-IN" sz="1800" dirty="0">
                <a:latin typeface="Times New Roman" panose="02020603050405020304" pitchFamily="18" charset="0"/>
                <a:cs typeface="Times New Roman" panose="02020603050405020304" pitchFamily="18" charset="0"/>
              </a:rPr>
              <a:t>It's service-oriented</a:t>
            </a:r>
          </a:p>
          <a:p>
            <a:pPr marL="0" lvl="0" indent="0" algn="just" fontAlgn="base">
              <a:lnSpc>
                <a:spcPct val="107000"/>
              </a:lnSpc>
              <a:buNone/>
              <a:tabLst>
                <a:tab pos="457200" algn="l"/>
              </a:tabLst>
            </a:pPr>
            <a:endParaRPr lang="en-IN" sz="1800" dirty="0">
              <a:latin typeface="Times New Roman" panose="02020603050405020304" pitchFamily="18" charset="0"/>
              <a:cs typeface="Times New Roman" panose="02020603050405020304" pitchFamily="18" charset="0"/>
            </a:endParaRPr>
          </a:p>
          <a:p>
            <a:pPr lvl="0" algn="just" fontAlgn="base">
              <a:lnSpc>
                <a:spcPct val="107000"/>
              </a:lnSpc>
              <a:tabLst>
                <a:tab pos="457200" algn="l"/>
              </a:tabLst>
            </a:pPr>
            <a:r>
              <a:rPr lang="en-IN" sz="1800" dirty="0">
                <a:latin typeface="Times New Roman" panose="02020603050405020304" pitchFamily="18" charset="0"/>
                <a:cs typeface="Times New Roman" panose="02020603050405020304" pitchFamily="18" charset="0"/>
              </a:rPr>
              <a:t>It runs on the Salesforce </a:t>
            </a:r>
            <a:r>
              <a:rPr lang="en-IN" sz="1800" dirty="0">
                <a:solidFill>
                  <a:srgbClr val="313537"/>
                </a:solidFill>
                <a:latin typeface="Times New Roman" panose="02020603050405020304" pitchFamily="18" charset="0"/>
                <a:cs typeface="Times New Roman" panose="02020603050405020304" pitchFamily="18" charset="0"/>
              </a:rPr>
              <a:t>Platform</a:t>
            </a:r>
            <a:r>
              <a:rPr lang="en-IN" sz="1800" dirty="0">
                <a:latin typeface="Times New Roman" panose="02020603050405020304" pitchFamily="18" charset="0"/>
                <a:cs typeface="Times New Roman" panose="02020603050405020304" pitchFamily="18" charset="0"/>
              </a:rPr>
              <a:t> and is 100% native and additive to Salesforce</a:t>
            </a:r>
          </a:p>
          <a:p>
            <a:pPr algn="just"/>
            <a:endParaRPr lang="en-IN" sz="1200" dirty="0"/>
          </a:p>
          <a:p>
            <a:pPr algn="just"/>
            <a:endParaRPr lang="en-IN" sz="1800" dirty="0">
              <a:solidFill>
                <a:srgbClr val="313537"/>
              </a:solidFill>
              <a:latin typeface="Times New Roman" panose="02020603050405020304" pitchFamily="18" charset="0"/>
              <a:cs typeface="Times New Roman" panose="02020603050405020304" pitchFamily="18" charset="0"/>
            </a:endParaRP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6688C93-7F8F-43D5-9FF5-4D01DCF3D0A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614" y="1190626"/>
            <a:ext cx="8039286" cy="4862822"/>
          </a:xfrm>
          <a:prstGeom prst="rect">
            <a:avLst/>
          </a:prstGeom>
          <a:noFill/>
          <a:ln>
            <a:noFill/>
          </a:ln>
        </p:spPr>
      </p:pic>
    </p:spTree>
    <p:extLst>
      <p:ext uri="{BB962C8B-B14F-4D97-AF65-F5344CB8AC3E}">
        <p14:creationId xmlns:p14="http://schemas.microsoft.com/office/powerpoint/2010/main" val="2436929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8</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US" sz="4000" dirty="0">
                <a:solidFill>
                  <a:srgbClr val="1498C4"/>
                </a:solidFill>
                <a:latin typeface="Times New Roman" panose="02020603050405020304" pitchFamily="18" charset="0"/>
                <a:cs typeface="Times New Roman" panose="02020603050405020304" pitchFamily="18" charset="0"/>
              </a:rPr>
              <a:t>Vlocity</a:t>
            </a:r>
            <a:r>
              <a:rPr lang="en-US" sz="3200" dirty="0"/>
              <a:t> </a:t>
            </a:r>
            <a:r>
              <a:rPr lang="en-US" sz="4000" dirty="0">
                <a:solidFill>
                  <a:srgbClr val="1498C4"/>
                </a:solidFill>
                <a:latin typeface="Times New Roman" panose="02020603050405020304" pitchFamily="18" charset="0"/>
                <a:cs typeface="Times New Roman" panose="02020603050405020304" pitchFamily="18" charset="0"/>
              </a:rPr>
              <a:t>Architecture</a:t>
            </a:r>
            <a:r>
              <a:rPr lang="en-US" sz="3200" dirty="0"/>
              <a:t> </a:t>
            </a:r>
            <a:r>
              <a:rPr lang="en-US" dirty="0">
                <a:solidFill>
                  <a:srgbClr val="1498C4"/>
                </a:solidFill>
                <a:latin typeface="Times New Roman" panose="02020603050405020304" pitchFamily="18" charset="0"/>
                <a:cs typeface="Times New Roman" panose="02020603050405020304" pitchFamily="18" charset="0"/>
              </a:rPr>
              <a:t>Principles</a:t>
            </a:r>
            <a:r>
              <a:rPr lang="en-US" sz="3200" dirty="0"/>
              <a:t> </a:t>
            </a:r>
            <a:r>
              <a:rPr lang="en-US" sz="3200" dirty="0">
                <a:solidFill>
                  <a:schemeClr val="accent1"/>
                </a:solidFill>
              </a:rPr>
              <a:t>(</a:t>
            </a:r>
            <a:r>
              <a:rPr lang="en-US" dirty="0">
                <a:solidFill>
                  <a:srgbClr val="1498C4"/>
                </a:solidFill>
                <a:latin typeface="Times New Roman" panose="02020603050405020304" pitchFamily="18" charset="0"/>
                <a:cs typeface="Times New Roman" panose="02020603050405020304" pitchFamily="18" charset="0"/>
              </a:rPr>
              <a:t>Cont</a:t>
            </a:r>
            <a:r>
              <a:rPr lang="en-US" sz="3200" dirty="0">
                <a:solidFill>
                  <a:schemeClr val="accent1"/>
                </a:solidFill>
              </a:rPr>
              <a:t>..)</a:t>
            </a:r>
            <a:endParaRPr lang="en-US" sz="4000" dirty="0">
              <a:solidFill>
                <a:schemeClr val="accent1"/>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11572875" cy="4867273"/>
          </a:xfrm>
        </p:spPr>
        <p:txBody>
          <a:bodyPr>
            <a:normAutofit/>
          </a:bodyPr>
          <a:lstStyle/>
          <a:p>
            <a:pPr algn="just"/>
            <a:r>
              <a:rPr lang="en-IN" sz="1800" dirty="0">
                <a:solidFill>
                  <a:srgbClr val="313537"/>
                </a:solidFill>
                <a:latin typeface="Times New Roman" panose="02020603050405020304" pitchFamily="18" charset="0"/>
                <a:ea typeface="Times New Roman" panose="02020603050405020304" pitchFamily="18" charset="0"/>
                <a:cs typeface="Times New Roman" panose="02020603050405020304" pitchFamily="18" charset="0"/>
              </a:rPr>
              <a:t>M</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etadata-driven </a:t>
            </a:r>
            <a:r>
              <a:rPr lang="en-IN" sz="1800" dirty="0">
                <a:solidFill>
                  <a:srgbClr val="313537"/>
                </a:solidFill>
                <a:latin typeface="Times New Roman" panose="02020603050405020304" pitchFamily="18" charset="0"/>
                <a:ea typeface="Times New Roman" panose="02020603050405020304" pitchFamily="18" charset="0"/>
                <a:cs typeface="Times New Roman" panose="02020603050405020304" pitchFamily="18" charset="0"/>
              </a:rPr>
              <a:t>A</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rchitecture.</a:t>
            </a:r>
            <a:endParaRPr lang="en-IN" sz="1800" dirty="0">
              <a:latin typeface="Times New Roman" panose="02020603050405020304" pitchFamily="18" charset="0"/>
              <a:cs typeface="Times New Roman" panose="02020603050405020304" pitchFamily="18" charset="0"/>
            </a:endParaRPr>
          </a:p>
          <a:p>
            <a:pPr lvl="2" algn="just"/>
            <a:r>
              <a:rPr lang="en-IN" sz="1800" dirty="0">
                <a:latin typeface="Times New Roman" panose="02020603050405020304" pitchFamily="18" charset="0"/>
                <a:cs typeface="Times New Roman" panose="02020603050405020304" pitchFamily="18" charset="0"/>
              </a:rPr>
              <a:t>The whole </a:t>
            </a:r>
            <a:r>
              <a:rPr lang="en-IN" sz="1800" dirty="0" err="1">
                <a:latin typeface="Times New Roman" panose="02020603050405020304" pitchFamily="18" charset="0"/>
                <a:cs typeface="Times New Roman" panose="02020603050405020304" pitchFamily="18" charset="0"/>
              </a:rPr>
              <a:t>vlocity</a:t>
            </a:r>
            <a:r>
              <a:rPr lang="en-IN" sz="1800" dirty="0">
                <a:latin typeface="Times New Roman" panose="02020603050405020304" pitchFamily="18" charset="0"/>
                <a:cs typeface="Times New Roman" panose="02020603050405020304" pitchFamily="18" charset="0"/>
              </a:rPr>
              <a:t> system is configurable.</a:t>
            </a:r>
            <a:endPar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2" algn="just"/>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100% driven by configuration (No / Low Code)</a:t>
            </a:r>
            <a:endParaRPr lang="en-IN"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Optimized, configurable, and brandable across different channels.</a:t>
            </a:r>
          </a:p>
          <a:p>
            <a:pPr lvl="2" algn="just"/>
            <a:r>
              <a:rPr lang="en-IN" sz="1800" dirty="0">
                <a:solidFill>
                  <a:srgbClr val="313537"/>
                </a:solidFill>
                <a:latin typeface="Times New Roman" panose="02020603050405020304" pitchFamily="18" charset="0"/>
                <a:ea typeface="Times New Roman" panose="02020603050405020304" pitchFamily="18" charset="0"/>
                <a:cs typeface="Times New Roman" panose="02020603050405020304" pitchFamily="18" charset="0"/>
              </a:rPr>
              <a:t>A</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ccess </a:t>
            </a:r>
            <a:r>
              <a:rPr lang="en-IN" sz="1800" dirty="0">
                <a:solidFill>
                  <a:srgbClr val="313537"/>
                </a:solidFill>
                <a:latin typeface="Times New Roman" panose="02020603050405020304" pitchFamily="18" charset="0"/>
                <a:ea typeface="Times New Roman" panose="02020603050405020304" pitchFamily="18" charset="0"/>
                <a:cs typeface="Times New Roman" panose="02020603050405020304" pitchFamily="18" charset="0"/>
              </a:rPr>
              <a:t>to</a:t>
            </a:r>
            <a:r>
              <a:rPr lang="en-IN" sz="1800" dirty="0">
                <a:solidFill>
                  <a:srgbClr val="313537"/>
                </a:solidFill>
                <a:effectLst/>
                <a:latin typeface="Times New Roman" panose="02020603050405020304" pitchFamily="18" charset="0"/>
                <a:ea typeface="Times New Roman" panose="02020603050405020304" pitchFamily="18" charset="0"/>
                <a:cs typeface="Times New Roman" panose="02020603050405020304" pitchFamily="18" charset="0"/>
              </a:rPr>
              <a:t> business process via a phone or a portal underlying on single configuration.</a:t>
            </a:r>
          </a:p>
          <a:p>
            <a:pPr lvl="2" algn="just"/>
            <a:endParaRPr lang="en-IN" sz="1800" dirty="0">
              <a:latin typeface="Times New Roman" panose="02020603050405020304" pitchFamily="18" charset="0"/>
              <a:cs typeface="Times New Roman" panose="02020603050405020304" pitchFamily="18" charset="0"/>
            </a:endParaRPr>
          </a:p>
          <a:p>
            <a:pPr algn="just"/>
            <a:r>
              <a:rPr lang="en-IN" sz="1800" dirty="0" err="1">
                <a:latin typeface="Times New Roman" panose="02020603050405020304" pitchFamily="18" charset="0"/>
                <a:cs typeface="Times New Roman" panose="02020603050405020304" pitchFamily="18" charset="0"/>
              </a:rPr>
              <a:t>Vlocity</a:t>
            </a:r>
            <a:r>
              <a:rPr lang="en-IN" sz="1800" dirty="0">
                <a:latin typeface="Times New Roman" panose="02020603050405020304" pitchFamily="18" charset="0"/>
                <a:cs typeface="Times New Roman" panose="02020603050405020304" pitchFamily="18" charset="0"/>
              </a:rPr>
              <a:t> services are callable from third party services.</a:t>
            </a:r>
          </a:p>
          <a:p>
            <a:pPr lvl="2" algn="just"/>
            <a:r>
              <a:rPr lang="en-IN" sz="1800" dirty="0">
                <a:solidFill>
                  <a:srgbClr val="313537"/>
                </a:solidFill>
                <a:latin typeface="Times New Roman" panose="02020603050405020304" pitchFamily="18" charset="0"/>
                <a:cs typeface="Times New Roman" panose="02020603050405020304" pitchFamily="18" charset="0"/>
              </a:rPr>
              <a:t>Ability to connect with client tools.</a:t>
            </a:r>
          </a:p>
          <a:p>
            <a:pPr lvl="2" algn="just"/>
            <a:r>
              <a:rPr lang="en-IN" sz="1800" dirty="0">
                <a:solidFill>
                  <a:srgbClr val="313537"/>
                </a:solidFill>
                <a:latin typeface="Times New Roman" panose="02020603050405020304" pitchFamily="18" charset="0"/>
                <a:cs typeface="Times New Roman" panose="02020603050405020304" pitchFamily="18" charset="0"/>
              </a:rPr>
              <a:t>Integration via API access.</a:t>
            </a:r>
          </a:p>
          <a:p>
            <a:pPr lvl="2" algn="just"/>
            <a:endParaRPr lang="en-IN" sz="1800" dirty="0">
              <a:solidFill>
                <a:srgbClr val="313537"/>
              </a:solidFill>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The </a:t>
            </a:r>
            <a:r>
              <a:rPr lang="en-IN" sz="1800" dirty="0" err="1">
                <a:latin typeface="Times New Roman" panose="02020603050405020304" pitchFamily="18" charset="0"/>
                <a:cs typeface="Times New Roman" panose="02020603050405020304" pitchFamily="18" charset="0"/>
              </a:rPr>
              <a:t>Vlocity</a:t>
            </a:r>
            <a:r>
              <a:rPr lang="en-IN" sz="1800" dirty="0">
                <a:latin typeface="Times New Roman" panose="02020603050405020304" pitchFamily="18" charset="0"/>
                <a:cs typeface="Times New Roman" panose="02020603050405020304" pitchFamily="18" charset="0"/>
              </a:rPr>
              <a:t> solution inherits the performance, security, and manageability of the Salesforce platform.</a:t>
            </a:r>
          </a:p>
          <a:p>
            <a:pPr lvl="2" algn="just"/>
            <a:r>
              <a:rPr lang="en-IN" sz="1800" dirty="0">
                <a:solidFill>
                  <a:srgbClr val="313537"/>
                </a:solidFill>
                <a:latin typeface="Times New Roman" panose="02020603050405020304" pitchFamily="18" charset="0"/>
                <a:cs typeface="Times New Roman" panose="02020603050405020304" pitchFamily="18" charset="0"/>
              </a:rPr>
              <a:t>Data is secure inside of Salesforce.</a:t>
            </a:r>
          </a:p>
          <a:p>
            <a:pPr lvl="2" algn="just"/>
            <a:r>
              <a:rPr lang="en-IN" sz="1800" dirty="0" err="1">
                <a:solidFill>
                  <a:srgbClr val="313537"/>
                </a:solidFill>
                <a:latin typeface="Times New Roman" panose="02020603050405020304" pitchFamily="18" charset="0"/>
                <a:cs typeface="Times New Roman" panose="02020603050405020304" pitchFamily="18" charset="0"/>
              </a:rPr>
              <a:t>Vlocity</a:t>
            </a:r>
            <a:r>
              <a:rPr lang="en-IN" sz="1800" dirty="0">
                <a:solidFill>
                  <a:srgbClr val="313537"/>
                </a:solidFill>
                <a:latin typeface="Times New Roman" panose="02020603050405020304" pitchFamily="18" charset="0"/>
                <a:cs typeface="Times New Roman" panose="02020603050405020304" pitchFamily="18" charset="0"/>
              </a:rPr>
              <a:t> is relevant with Salesforce skills.</a:t>
            </a:r>
          </a:p>
          <a:p>
            <a:pPr algn="just"/>
            <a:endParaRPr lang="en-IN" sz="1200" dirty="0"/>
          </a:p>
          <a:p>
            <a:pPr algn="just"/>
            <a:endParaRPr lang="en-IN" sz="1800" dirty="0">
              <a:solidFill>
                <a:srgbClr val="313537"/>
              </a:solidFill>
              <a:latin typeface="Times New Roman" panose="02020603050405020304" pitchFamily="18" charset="0"/>
              <a:cs typeface="Times New Roman" panose="02020603050405020304" pitchFamily="18" charset="0"/>
            </a:endParaRP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a:p>
            <a:pPr marL="0" indent="0" algn="just" fontAlgn="base">
              <a:buNone/>
            </a:pPr>
            <a:endParaRPr lang="en-US" sz="1800" dirty="0">
              <a:solidFill>
                <a:srgbClr val="3135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915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A036A6-6166-45D0-AFD4-0356EE7A9B5E}"/>
              </a:ext>
            </a:extLst>
          </p:cNvPr>
          <p:cNvSpPr>
            <a:spLocks noGrp="1"/>
          </p:cNvSpPr>
          <p:nvPr>
            <p:ph type="sldNum" sz="quarter" idx="12"/>
          </p:nvPr>
        </p:nvSpPr>
        <p:spPr/>
        <p:txBody>
          <a:bodyPr/>
          <a:lstStyle/>
          <a:p>
            <a:fld id="{B1D92EE1-D113-4F7E-9065-C796B79E3C70}" type="slidenum">
              <a:rPr lang="en-IN" smtClean="0"/>
              <a:t>9</a:t>
            </a:fld>
            <a:endParaRPr lang="en-IN"/>
          </a:p>
        </p:txBody>
      </p:sp>
      <p:sp>
        <p:nvSpPr>
          <p:cNvPr id="5" name="Footer Placeholder 4">
            <a:extLst>
              <a:ext uri="{FF2B5EF4-FFF2-40B4-BE49-F238E27FC236}">
                <a16:creationId xmlns:a16="http://schemas.microsoft.com/office/drawing/2014/main" id="{1C8B4C0E-08CA-4BF6-BE8F-7E4B80F374F1}"/>
              </a:ext>
            </a:extLst>
          </p:cNvPr>
          <p:cNvSpPr>
            <a:spLocks noGrp="1"/>
          </p:cNvSpPr>
          <p:nvPr>
            <p:ph type="ftr" sz="quarter" idx="11"/>
          </p:nvPr>
        </p:nvSpPr>
        <p:spPr/>
        <p:txBody>
          <a:bodyPr/>
          <a:lstStyle/>
          <a:p>
            <a:r>
              <a:rPr lang="en-IN" dirty="0"/>
              <a:t>© 2022 Idea Helix Inc - Confidential</a:t>
            </a:r>
          </a:p>
        </p:txBody>
      </p:sp>
      <p:sp>
        <p:nvSpPr>
          <p:cNvPr id="6" name="Title 1">
            <a:extLst>
              <a:ext uri="{FF2B5EF4-FFF2-40B4-BE49-F238E27FC236}">
                <a16:creationId xmlns:a16="http://schemas.microsoft.com/office/drawing/2014/main" id="{17993914-26CF-47DE-B90B-9DC93466787D}"/>
              </a:ext>
            </a:extLst>
          </p:cNvPr>
          <p:cNvSpPr>
            <a:spLocks noGrp="1"/>
          </p:cNvSpPr>
          <p:nvPr>
            <p:ph type="title"/>
          </p:nvPr>
        </p:nvSpPr>
        <p:spPr>
          <a:xfrm>
            <a:off x="152400" y="136525"/>
            <a:ext cx="9324975" cy="873125"/>
          </a:xfrm>
        </p:spPr>
        <p:txBody>
          <a:bodyPr>
            <a:normAutofit/>
          </a:bodyPr>
          <a:lstStyle/>
          <a:p>
            <a:r>
              <a:rPr lang="en-IN" sz="4000" dirty="0">
                <a:solidFill>
                  <a:srgbClr val="1498C4"/>
                </a:solidFill>
                <a:latin typeface="Times New Roman" panose="02020603050405020304" pitchFamily="18" charset="0"/>
                <a:cs typeface="Times New Roman" panose="02020603050405020304" pitchFamily="18" charset="0"/>
              </a:rPr>
              <a:t>Salesforce</a:t>
            </a:r>
            <a:r>
              <a:rPr lang="en-IN" sz="4000" dirty="0"/>
              <a:t> </a:t>
            </a:r>
            <a:r>
              <a:rPr lang="en-IN" sz="4000" dirty="0">
                <a:solidFill>
                  <a:srgbClr val="1498C4"/>
                </a:solidFill>
                <a:latin typeface="Times New Roman" panose="02020603050405020304" pitchFamily="18" charset="0"/>
                <a:cs typeface="Times New Roman" panose="02020603050405020304" pitchFamily="18" charset="0"/>
              </a:rPr>
              <a:t>and</a:t>
            </a:r>
            <a:r>
              <a:rPr lang="en-IN" sz="4000" dirty="0"/>
              <a:t> </a:t>
            </a:r>
            <a:r>
              <a:rPr lang="en-IN" sz="4000" dirty="0">
                <a:solidFill>
                  <a:srgbClr val="1498C4"/>
                </a:solidFill>
                <a:latin typeface="Times New Roman" panose="02020603050405020304" pitchFamily="18" charset="0"/>
                <a:cs typeface="Times New Roman" panose="02020603050405020304" pitchFamily="18" charset="0"/>
              </a:rPr>
              <a:t>Vlocity</a:t>
            </a:r>
            <a:r>
              <a:rPr lang="en-IN" sz="4000" dirty="0"/>
              <a:t> </a:t>
            </a:r>
            <a:r>
              <a:rPr lang="en-IN" sz="4000" dirty="0">
                <a:solidFill>
                  <a:srgbClr val="1498C4"/>
                </a:solidFill>
                <a:latin typeface="Times New Roman" panose="02020603050405020304" pitchFamily="18" charset="0"/>
                <a:cs typeface="Times New Roman" panose="02020603050405020304" pitchFamily="18" charset="0"/>
              </a:rPr>
              <a:t>Metadata</a:t>
            </a:r>
            <a:endParaRPr lang="en-US" sz="4000" dirty="0">
              <a:solidFill>
                <a:schemeClr val="accent1"/>
              </a:solidFill>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6D699D6C-BB74-4BA6-B8F5-3A54B31241BB}"/>
              </a:ext>
            </a:extLst>
          </p:cNvPr>
          <p:cNvSpPr>
            <a:spLocks noGrp="1"/>
          </p:cNvSpPr>
          <p:nvPr>
            <p:ph idx="1"/>
          </p:nvPr>
        </p:nvSpPr>
        <p:spPr>
          <a:xfrm>
            <a:off x="333374" y="1190626"/>
            <a:ext cx="3619501" cy="4867273"/>
          </a:xfrm>
        </p:spPr>
        <p:txBody>
          <a:bodyPr>
            <a:normAutofit/>
          </a:bodyPr>
          <a:lstStyle/>
          <a:p>
            <a:pPr algn="just" fontAlgn="base">
              <a:lnSpc>
                <a:spcPct val="107000"/>
              </a:lnSpc>
              <a:tabLst>
                <a:tab pos="457200" algn="l"/>
              </a:tabLst>
            </a:pPr>
            <a:r>
              <a:rPr lang="en-IN" sz="1800" dirty="0">
                <a:latin typeface="Times New Roman" panose="02020603050405020304" pitchFamily="18" charset="0"/>
                <a:cs typeface="Times New Roman" panose="02020603050405020304" pitchFamily="18" charset="0"/>
              </a:rPr>
              <a:t>From Fall 22 version </a:t>
            </a:r>
            <a:r>
              <a:rPr lang="en-IN" sz="1800" dirty="0" err="1">
                <a:latin typeface="Times New Roman" panose="02020603050405020304" pitchFamily="18" charset="0"/>
                <a:cs typeface="Times New Roman" panose="02020603050405020304" pitchFamily="18" charset="0"/>
              </a:rPr>
              <a:t>Omnistudio</a:t>
            </a:r>
            <a:r>
              <a:rPr lang="en-IN" sz="1800" dirty="0">
                <a:latin typeface="Times New Roman" panose="02020603050405020304" pitchFamily="18" charset="0"/>
                <a:cs typeface="Times New Roman" panose="02020603050405020304" pitchFamily="18" charset="0"/>
              </a:rPr>
              <a:t> runs in parallel with salesforce.</a:t>
            </a:r>
          </a:p>
          <a:p>
            <a:pPr marL="0" indent="0" algn="just" fontAlgn="base">
              <a:lnSpc>
                <a:spcPct val="107000"/>
              </a:lnSpc>
              <a:buNone/>
              <a:tabLst>
                <a:tab pos="457200" algn="l"/>
              </a:tabLst>
            </a:pPr>
            <a:endParaRPr lang="en-IN" sz="1800" dirty="0">
              <a:latin typeface="Times New Roman" panose="02020603050405020304" pitchFamily="18" charset="0"/>
              <a:cs typeface="Times New Roman" panose="02020603050405020304" pitchFamily="18" charset="0"/>
            </a:endParaRPr>
          </a:p>
          <a:p>
            <a:pPr algn="just" fontAlgn="base">
              <a:lnSpc>
                <a:spcPct val="107000"/>
              </a:lnSpc>
              <a:tabLst>
                <a:tab pos="457200" algn="l"/>
              </a:tabLst>
            </a:pPr>
            <a:r>
              <a:rPr lang="en-IN" sz="1800" dirty="0">
                <a:latin typeface="Times New Roman" panose="02020603050405020304" pitchFamily="18" charset="0"/>
                <a:cs typeface="Times New Roman" panose="02020603050405020304" pitchFamily="18" charset="0"/>
              </a:rPr>
              <a:t>Salesforce is pre-integrated and configurable.</a:t>
            </a:r>
          </a:p>
          <a:p>
            <a:pPr marL="0" indent="0" algn="just" fontAlgn="base">
              <a:lnSpc>
                <a:spcPct val="107000"/>
              </a:lnSpc>
              <a:buNone/>
              <a:tabLst>
                <a:tab pos="457200" algn="l"/>
              </a:tabLst>
            </a:pP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80% Configured - 20% Coded.</a:t>
            </a:r>
          </a:p>
          <a:p>
            <a:pPr marL="0" indent="0" algn="just">
              <a:buNone/>
            </a:pPr>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Vlocity solves complex industry challenges with pre built solutions.</a:t>
            </a:r>
          </a:p>
          <a:p>
            <a:pPr marL="0" indent="0" algn="just">
              <a:buNone/>
            </a:pPr>
            <a:endParaRPr lang="en-IN" sz="1200" dirty="0"/>
          </a:p>
        </p:txBody>
      </p:sp>
      <p:pic>
        <p:nvPicPr>
          <p:cNvPr id="8" name="Content Placeholder 4">
            <a:extLst>
              <a:ext uri="{FF2B5EF4-FFF2-40B4-BE49-F238E27FC236}">
                <a16:creationId xmlns:a16="http://schemas.microsoft.com/office/drawing/2014/main" id="{F8A696E1-47DC-4567-BDB5-465B08D8B47C}"/>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1124720"/>
            <a:ext cx="7705813" cy="4608559"/>
          </a:xfrm>
          <a:prstGeom prst="rect">
            <a:avLst/>
          </a:prstGeom>
          <a:noFill/>
          <a:ln>
            <a:noFill/>
          </a:ln>
        </p:spPr>
      </p:pic>
    </p:spTree>
    <p:extLst>
      <p:ext uri="{BB962C8B-B14F-4D97-AF65-F5344CB8AC3E}">
        <p14:creationId xmlns:p14="http://schemas.microsoft.com/office/powerpoint/2010/main" val="3803453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Helix_Template.potx" id="{81A91EA6-4E16-4D03-B989-7C0ABDDAD252}" vid="{42136831-6C13-4759-9E36-082E1FF8DDA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deaHelix_Template.potx" id="{81A91EA6-4E16-4D03-B989-7C0ABDDAD252}" vid="{42136831-6C13-4759-9E36-082E1FF8DDA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 CPQ - Introduction</Template>
  <TotalTime>3887</TotalTime>
  <Words>7460</Words>
  <Application>Microsoft Office PowerPoint</Application>
  <PresentationFormat>Widescreen</PresentationFormat>
  <Paragraphs>706</Paragraphs>
  <Slides>40</Slides>
  <Notes>37</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52" baseType="lpstr">
      <vt:lpstr>Arial</vt:lpstr>
      <vt:lpstr>Brush Script MT</vt:lpstr>
      <vt:lpstr>Calibri</vt:lpstr>
      <vt:lpstr>Calibri Light</vt:lpstr>
      <vt:lpstr>Courier New</vt:lpstr>
      <vt:lpstr>Proxima Nova Light</vt:lpstr>
      <vt:lpstr>Salesforce Sans</vt:lpstr>
      <vt:lpstr>Symbol</vt:lpstr>
      <vt:lpstr>Times New Roman</vt:lpstr>
      <vt:lpstr>Office Theme</vt:lpstr>
      <vt:lpstr>1_Office Theme</vt:lpstr>
      <vt:lpstr>Bitmap Image</vt:lpstr>
      <vt:lpstr>Omnistudio Developer</vt:lpstr>
      <vt:lpstr>Agenda</vt:lpstr>
      <vt:lpstr>Prerequisites</vt:lpstr>
      <vt:lpstr>Introduction (Overview and Intended Audience)</vt:lpstr>
      <vt:lpstr>Difference between OS Consultant and Developer</vt:lpstr>
      <vt:lpstr>Course Target - Goal</vt:lpstr>
      <vt:lpstr>Vlocity Architecture Principles</vt:lpstr>
      <vt:lpstr>Vlocity Architecture Principles (Cont..)</vt:lpstr>
      <vt:lpstr>Salesforce and Vlocity Metadata</vt:lpstr>
      <vt:lpstr>Omnistudio Core Architecture</vt:lpstr>
      <vt:lpstr>Vlocity Data Model</vt:lpstr>
      <vt:lpstr>Vlocity Data Model</vt:lpstr>
      <vt:lpstr>Key Components of the Vlocity Core Architecture</vt:lpstr>
      <vt:lpstr>Key Components of the Omnistudio Core Architecture (Cont..)</vt:lpstr>
      <vt:lpstr>Vlocity Service-Oriented Architecture</vt:lpstr>
      <vt:lpstr>Vlocity Service-Oriented Architecture (Cont..)</vt:lpstr>
      <vt:lpstr>JSON Structure</vt:lpstr>
      <vt:lpstr>Vlocity Cards</vt:lpstr>
      <vt:lpstr>Flex Card Designer</vt:lpstr>
      <vt:lpstr>Flex Cards (Cont..)</vt:lpstr>
      <vt:lpstr>Flex Cards (Cont..)</vt:lpstr>
      <vt:lpstr>Flex Cards (Cont..)</vt:lpstr>
      <vt:lpstr>OmniScripts</vt:lpstr>
      <vt:lpstr>OmniScripts Best Practices</vt:lpstr>
      <vt:lpstr>OmniScripts Best Practices</vt:lpstr>
      <vt:lpstr>OmniScripts (Cont..)</vt:lpstr>
      <vt:lpstr>OmniScripts (Cont..)</vt:lpstr>
      <vt:lpstr>DataRaptors</vt:lpstr>
      <vt:lpstr>Omnistudio DataRaptors</vt:lpstr>
      <vt:lpstr>DataRaptors Best Practices</vt:lpstr>
      <vt:lpstr>Integration Procedures</vt:lpstr>
      <vt:lpstr>Omnistudio Integration Procedures</vt:lpstr>
      <vt:lpstr>Integration Procedures Best Practices</vt:lpstr>
      <vt:lpstr>Calculation Procedures</vt:lpstr>
      <vt:lpstr>Calculation Matrix and Procedures</vt:lpstr>
      <vt:lpstr>IDX Workbench</vt:lpstr>
      <vt:lpstr>Vlocity Industry Process Library and Data Packs</vt:lpstr>
      <vt:lpstr>Vlocity Industry Process Library and Data Packs (Cont..)</vt:lpstr>
      <vt:lpstr>Post Training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Microsoft</dc:creator>
  <cp:lastModifiedBy>Microsoft</cp:lastModifiedBy>
  <cp:revision>88</cp:revision>
  <dcterms:created xsi:type="dcterms:W3CDTF">2021-06-22T12:05:20Z</dcterms:created>
  <dcterms:modified xsi:type="dcterms:W3CDTF">2022-01-25T09:34:22Z</dcterms:modified>
</cp:coreProperties>
</file>